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embeddedFontLst>
    <p:embeddedFont>
      <p:font typeface="DVSIDP+Calibri Bold" panose="020B0604020202020204" charset="0"/>
      <p:regular r:id="rId13"/>
    </p:embeddedFont>
    <p:embeddedFont>
      <p:font typeface="JUSCCA+Calibri" panose="020B0604020202020204" charset="0"/>
      <p:regular r:id="rId14"/>
    </p:embeddedFont>
    <p:embeddedFont>
      <p:font typeface="PBRSFE+Calibri Bold" panose="020B0604020202020204" charset="0"/>
      <p:regular r:id="rId15"/>
    </p:embeddedFont>
    <p:embeddedFont>
      <p:font typeface="UTSESW+Arial" panose="020B0604020202020204" charset="0"/>
      <p:regular r:id="rId16"/>
    </p:embeddedFont>
    <p:embeddedFont>
      <p:font typeface="VLDMLM+Calibri" panose="020B0604020202020204" charset="0"/>
      <p:regular r:id="rId17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78" y="57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763688" y="1810393"/>
            <a:ext cx="6561473" cy="471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6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Программа</a:t>
            </a:r>
            <a:r>
              <a:rPr sz="2800" b="1" spc="1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30" dirty="0">
                <a:solidFill>
                  <a:srgbClr val="984807"/>
                </a:solidFill>
                <a:latin typeface="DVSIDP+Calibri Bold"/>
                <a:cs typeface="DVSIDP+Calibri Bold"/>
              </a:rPr>
              <a:t>«ОТ</a:t>
            </a:r>
            <a:r>
              <a:rPr sz="2800" b="1" spc="37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РОЖДЕНИЯ</a:t>
            </a:r>
            <a:r>
              <a:rPr sz="2800" b="1" spc="1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60" dirty="0">
                <a:solidFill>
                  <a:srgbClr val="984807"/>
                </a:solidFill>
                <a:latin typeface="DVSIDP+Calibri Bold"/>
                <a:cs typeface="DVSIDP+Calibri Bold"/>
              </a:rPr>
              <a:t>ДО</a:t>
            </a:r>
            <a:r>
              <a:rPr sz="2800" b="1" spc="65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29" dirty="0">
                <a:solidFill>
                  <a:srgbClr val="984807"/>
                </a:solidFill>
                <a:latin typeface="DVSIDP+Calibri Bold"/>
                <a:cs typeface="DVSIDP+Calibri Bold"/>
              </a:rPr>
              <a:t>ШКОЛЫ»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71849" y="2629288"/>
            <a:ext cx="4562292" cy="13839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Программа</a:t>
            </a:r>
            <a:r>
              <a:rPr sz="1450" spc="3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50" spc="-12" dirty="0">
                <a:solidFill>
                  <a:srgbClr val="000000"/>
                </a:solidFill>
                <a:latin typeface="JUSCCA+Calibri"/>
                <a:cs typeface="JUSCCA+Calibri"/>
              </a:rPr>
              <a:t>«ОТ</a:t>
            </a:r>
            <a:r>
              <a:rPr sz="1450" spc="3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РОЖДЕНИЯ </a:t>
            </a:r>
            <a:r>
              <a:rPr sz="1450" spc="-10" dirty="0">
                <a:solidFill>
                  <a:srgbClr val="000000"/>
                </a:solidFill>
                <a:latin typeface="JUSCCA+Calibri"/>
                <a:cs typeface="JUSCCA+Calibri"/>
              </a:rPr>
              <a:t>ДО</a:t>
            </a:r>
            <a:r>
              <a:rPr sz="1450" spc="4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ШКОЛЫ»</a:t>
            </a:r>
            <a:r>
              <a:rPr sz="1450" spc="3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является</a:t>
            </a:r>
          </a:p>
          <a:p>
            <a:pPr marL="0" marR="0">
              <a:lnSpc>
                <a:spcPts val="1763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инновационным</a:t>
            </a:r>
            <a:r>
              <a:rPr sz="1450" spc="6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общеобразовательным</a:t>
            </a:r>
            <a:r>
              <a:rPr sz="1450" spc="4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программным</a:t>
            </a:r>
          </a:p>
          <a:p>
            <a:pPr marL="0" marR="0">
              <a:lnSpc>
                <a:spcPts val="1764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документом для дошкольных</a:t>
            </a:r>
            <a:r>
              <a:rPr sz="1450" spc="4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образовательных</a:t>
            </a:r>
          </a:p>
          <a:p>
            <a:pPr marL="0" marR="0">
              <a:lnSpc>
                <a:spcPts val="1751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учреждений</a:t>
            </a:r>
            <a:r>
              <a:rPr sz="1450" dirty="0">
                <a:solidFill>
                  <a:srgbClr val="000000"/>
                </a:solidFill>
                <a:latin typeface="VLDMLM+Calibri"/>
                <a:cs typeface="VLDMLM+Calibri"/>
              </a:rPr>
              <a:t>,</a:t>
            </a:r>
            <a:r>
              <a:rPr sz="1450" spc="342" dirty="0">
                <a:solidFill>
                  <a:srgbClr val="000000"/>
                </a:solidFill>
                <a:latin typeface="VLDMLM+Calibri"/>
                <a:cs typeface="VLDMLM+Calibri"/>
              </a:rPr>
              <a:t> </a:t>
            </a: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подготовленным</a:t>
            </a:r>
            <a:r>
              <a:rPr sz="1450" spc="37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с</a:t>
            </a:r>
            <a:r>
              <a:rPr sz="1450" spc="2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учетом новейших</a:t>
            </a:r>
          </a:p>
          <a:p>
            <a:pPr marL="0" marR="0">
              <a:lnSpc>
                <a:spcPts val="1766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достижений науки</a:t>
            </a:r>
            <a:r>
              <a:rPr sz="1450" spc="36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и практики отечественного</a:t>
            </a:r>
            <a:r>
              <a:rPr sz="1450" spc="3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и</a:t>
            </a:r>
          </a:p>
          <a:p>
            <a:pPr marL="0" marR="0">
              <a:lnSpc>
                <a:spcPts val="1764"/>
              </a:lnSpc>
              <a:spcBef>
                <a:spcPts val="0"/>
              </a:spcBef>
              <a:spcAft>
                <a:spcPts val="0"/>
              </a:spcAft>
            </a:pP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зарубежного</a:t>
            </a:r>
            <a:r>
              <a:rPr sz="1450" spc="4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дошкольного</a:t>
            </a:r>
            <a:r>
              <a:rPr sz="1450" spc="4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5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образования.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083684" y="4386145"/>
            <a:ext cx="4440726" cy="6456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85"/>
              </a:lnSpc>
              <a:spcBef>
                <a:spcPts val="0"/>
              </a:spcBef>
              <a:spcAft>
                <a:spcPts val="0"/>
              </a:spcAft>
            </a:pPr>
            <a:r>
              <a:rPr sz="1850" b="1" spc="12" dirty="0">
                <a:solidFill>
                  <a:srgbClr val="984807"/>
                </a:solidFill>
                <a:latin typeface="DVSIDP+Calibri Bold"/>
                <a:cs typeface="DVSIDP+Calibri Bold"/>
              </a:rPr>
              <a:t>Программа</a:t>
            </a:r>
            <a:r>
              <a:rPr sz="185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spc="10" dirty="0">
                <a:solidFill>
                  <a:srgbClr val="984807"/>
                </a:solidFill>
                <a:latin typeface="DVSIDP+Calibri Bold"/>
                <a:cs typeface="DVSIDP+Calibri Bold"/>
              </a:rPr>
              <a:t>разработана</a:t>
            </a:r>
            <a:r>
              <a:rPr sz="1850" b="1" spc="-33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в</a:t>
            </a:r>
            <a:r>
              <a:rPr sz="1850" b="1" spc="242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соответствии</a:t>
            </a:r>
            <a:r>
              <a:rPr sz="1850" b="1" spc="-20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с</a:t>
            </a:r>
          </a:p>
          <a:p>
            <a:pPr marL="1652397" marR="0">
              <a:lnSpc>
                <a:spcPts val="2285"/>
              </a:lnSpc>
              <a:spcBef>
                <a:spcPts val="213"/>
              </a:spcBef>
              <a:spcAft>
                <a:spcPts val="0"/>
              </a:spcAft>
            </a:pPr>
            <a:r>
              <a:rPr sz="185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ФГОС </a:t>
            </a:r>
            <a:r>
              <a:rPr sz="1850" b="1" spc="-18" dirty="0">
                <a:solidFill>
                  <a:srgbClr val="984807"/>
                </a:solidFill>
                <a:latin typeface="DVSIDP+Calibri Bold"/>
                <a:cs typeface="DVSIDP+Calibri Bold"/>
              </a:rPr>
              <a:t>ДО.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8EBEE8F-1FD6-82E4-C378-72AC5140C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90" y="2629288"/>
            <a:ext cx="2981791" cy="22363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88618" y="1197202"/>
            <a:ext cx="6517038" cy="812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3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14" dirty="0">
                <a:solidFill>
                  <a:srgbClr val="984807"/>
                </a:solidFill>
                <a:latin typeface="DVSIDP+Calibri Bold"/>
                <a:cs typeface="DVSIDP+Calibri Bold"/>
              </a:rPr>
              <a:t>Отличительные</a:t>
            </a: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 особенности программы</a:t>
            </a:r>
          </a:p>
          <a:p>
            <a:pPr marL="909828" marR="0">
              <a:lnSpc>
                <a:spcPts val="2687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33" dirty="0">
                <a:solidFill>
                  <a:srgbClr val="984807"/>
                </a:solidFill>
                <a:latin typeface="DVSIDP+Calibri Bold"/>
                <a:cs typeface="DVSIDP+Calibri Bold"/>
              </a:rPr>
              <a:t>«ОТ</a:t>
            </a:r>
            <a:r>
              <a:rPr sz="2800" b="1" spc="45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10" dirty="0">
                <a:solidFill>
                  <a:srgbClr val="984807"/>
                </a:solidFill>
                <a:latin typeface="DVSIDP+Calibri Bold"/>
                <a:cs typeface="DVSIDP+Calibri Bold"/>
              </a:rPr>
              <a:t>РОЖДЕНИЯ</a:t>
            </a:r>
            <a:r>
              <a:rPr sz="2800" b="1" spc="1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55" dirty="0">
                <a:solidFill>
                  <a:srgbClr val="984807"/>
                </a:solidFill>
                <a:latin typeface="DVSIDP+Calibri Bold"/>
                <a:cs typeface="DVSIDP+Calibri Bold"/>
              </a:rPr>
              <a:t>ДО</a:t>
            </a:r>
            <a:r>
              <a:rPr sz="2800" b="1" spc="5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28" dirty="0">
                <a:solidFill>
                  <a:srgbClr val="984807"/>
                </a:solidFill>
                <a:latin typeface="DVSIDP+Calibri Bold"/>
                <a:cs typeface="DVSIDP+Calibri Bold"/>
              </a:rPr>
              <a:t>ШКОЛЫ»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7240" y="2379030"/>
            <a:ext cx="7827208" cy="578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58"/>
              </a:lnSpc>
              <a:spcBef>
                <a:spcPts val="0"/>
              </a:spcBef>
              <a:spcAft>
                <a:spcPts val="0"/>
              </a:spcAft>
            </a:pPr>
            <a:r>
              <a:rPr sz="1850" b="1" u="sng" spc="12" dirty="0">
                <a:solidFill>
                  <a:srgbClr val="984807"/>
                </a:solidFill>
                <a:latin typeface="DVSIDP+Calibri Bold"/>
                <a:cs typeface="DVSIDP+Calibri Bold"/>
              </a:rPr>
              <a:t>Вариативность</a:t>
            </a:r>
            <a:r>
              <a:rPr sz="1850" b="1" u="sng" spc="-5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содержания</a:t>
            </a:r>
            <a:r>
              <a:rPr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раздела</a:t>
            </a:r>
            <a:r>
              <a:rPr lang="ru-RU"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 по инклюзивному и коррекционному образованию</a:t>
            </a:r>
            <a:endParaRPr sz="1850" b="1" u="sng" dirty="0">
              <a:solidFill>
                <a:srgbClr val="984807"/>
              </a:solidFill>
              <a:latin typeface="DVSIDP+Calibri Bold"/>
              <a:cs typeface="DVSIDP+Calibri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7240" y="3128782"/>
            <a:ext cx="7969422" cy="15052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51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 рамках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вариативности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 Программе</a:t>
            </a:r>
            <a:r>
              <a:rPr sz="1600" spc="3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представлены два</a:t>
            </a:r>
            <a:r>
              <a:rPr sz="1600" spc="-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раздела по</a:t>
            </a:r>
            <a:r>
              <a:rPr sz="1600" spc="1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инклюзивному и</a:t>
            </a:r>
          </a:p>
          <a:p>
            <a:pPr marL="0" marR="0">
              <a:lnSpc>
                <a:spcPts val="1922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коррекционному</a:t>
            </a:r>
            <a:r>
              <a:rPr sz="1600" spc="3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образованию:</a:t>
            </a:r>
            <a:r>
              <a:rPr sz="1600" spc="-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«Инклюзивная практика</a:t>
            </a:r>
            <a:r>
              <a:rPr sz="1600" spc="-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</a:t>
            </a:r>
            <a:r>
              <a:rPr sz="1600" spc="-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группах</a:t>
            </a:r>
            <a:r>
              <a:rPr sz="1600" spc="1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комбинированной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направленности»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«Коррекционная</a:t>
            </a:r>
            <a:r>
              <a:rPr sz="1600" spc="3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работа в </a:t>
            </a:r>
            <a:r>
              <a:rPr sz="1600" spc="-12" dirty="0">
                <a:solidFill>
                  <a:srgbClr val="000000"/>
                </a:solidFill>
                <a:latin typeface="JUSCCA+Calibri"/>
                <a:cs typeface="JUSCCA+Calibri"/>
              </a:rPr>
              <a:t>ДОО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 (по</a:t>
            </a:r>
            <a:r>
              <a:rPr sz="1600" spc="3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образовательным областям)».</a:t>
            </a:r>
            <a:r>
              <a:rPr sz="1600" spc="2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Оба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раздела соответствуют</a:t>
            </a:r>
            <a:r>
              <a:rPr sz="1600" spc="5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7" dirty="0">
                <a:solidFill>
                  <a:srgbClr val="000000"/>
                </a:solidFill>
                <a:latin typeface="JUSCCA+Calibri"/>
                <a:cs typeface="JUSCCA+Calibri"/>
              </a:rPr>
              <a:t>ФГОС</a:t>
            </a:r>
            <a:r>
              <a:rPr sz="1600" spc="1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демонстрируют</a:t>
            </a:r>
            <a:r>
              <a:rPr sz="1600" spc="3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разный</a:t>
            </a:r>
            <a:r>
              <a:rPr sz="1600" spc="-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22" dirty="0">
                <a:solidFill>
                  <a:srgbClr val="000000"/>
                </a:solidFill>
                <a:latin typeface="JUSCCA+Calibri"/>
                <a:cs typeface="JUSCCA+Calibri"/>
              </a:rPr>
              <a:t>подход</a:t>
            </a:r>
            <a:r>
              <a:rPr sz="1600" spc="5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</a:t>
            </a:r>
            <a:r>
              <a:rPr sz="1600" spc="-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решению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аналогичных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задач.</a:t>
            </a:r>
            <a:r>
              <a:rPr sz="1600" spc="-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Педагоги</a:t>
            </a:r>
            <a:r>
              <a:rPr sz="1600" spc="1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могут</a:t>
            </a:r>
            <a:r>
              <a:rPr sz="1600" spc="2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выбрать</a:t>
            </a:r>
            <a:r>
              <a:rPr sz="1600" spc="-2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тот</a:t>
            </a:r>
            <a:r>
              <a:rPr sz="1600" spc="2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вариант, который больше</a:t>
            </a:r>
            <a:r>
              <a:rPr sz="1600" spc="1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6" dirty="0">
                <a:solidFill>
                  <a:srgbClr val="000000"/>
                </a:solidFill>
                <a:latin typeface="JUSCCA+Calibri"/>
                <a:cs typeface="JUSCCA+Calibri"/>
              </a:rPr>
              <a:t>подходит</a:t>
            </a:r>
            <a:r>
              <a:rPr sz="1600" spc="4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для</a:t>
            </a:r>
            <a:r>
              <a:rPr sz="16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работы в</a:t>
            </a:r>
          </a:p>
          <a:p>
            <a:pPr marL="0" marR="0">
              <a:lnSpc>
                <a:spcPts val="1920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данном</a:t>
            </a:r>
            <a:r>
              <a:rPr sz="1600" spc="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дошкольном</a:t>
            </a:r>
            <a:r>
              <a:rPr sz="1600" spc="3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учреждении, либо комбинировать оба варианта</a:t>
            </a:r>
            <a:r>
              <a:rPr sz="16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88618" y="1197202"/>
            <a:ext cx="6517038" cy="812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3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14" dirty="0">
                <a:solidFill>
                  <a:srgbClr val="984807"/>
                </a:solidFill>
                <a:latin typeface="DVSIDP+Calibri Bold"/>
                <a:cs typeface="DVSIDP+Calibri Bold"/>
              </a:rPr>
              <a:t>Отличительные</a:t>
            </a: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 особенности программы</a:t>
            </a:r>
          </a:p>
          <a:p>
            <a:pPr marL="909828" marR="0">
              <a:lnSpc>
                <a:spcPts val="2687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33" dirty="0">
                <a:solidFill>
                  <a:srgbClr val="984807"/>
                </a:solidFill>
                <a:latin typeface="DVSIDP+Calibri Bold"/>
                <a:cs typeface="DVSIDP+Calibri Bold"/>
              </a:rPr>
              <a:t>«ОТ</a:t>
            </a:r>
            <a:r>
              <a:rPr sz="2800" b="1" spc="45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10" dirty="0">
                <a:solidFill>
                  <a:srgbClr val="984807"/>
                </a:solidFill>
                <a:latin typeface="DVSIDP+Calibri Bold"/>
                <a:cs typeface="DVSIDP+Calibri Bold"/>
              </a:rPr>
              <a:t>РОЖДЕНИЯ</a:t>
            </a:r>
            <a:r>
              <a:rPr sz="2800" b="1" spc="1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55" dirty="0">
                <a:solidFill>
                  <a:srgbClr val="984807"/>
                </a:solidFill>
                <a:latin typeface="DVSIDP+Calibri Bold"/>
                <a:cs typeface="DVSIDP+Calibri Bold"/>
              </a:rPr>
              <a:t>ДО</a:t>
            </a:r>
            <a:r>
              <a:rPr sz="2800" b="1" spc="5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28" dirty="0">
                <a:solidFill>
                  <a:srgbClr val="984807"/>
                </a:solidFill>
                <a:latin typeface="DVSIDP+Calibri Bold"/>
                <a:cs typeface="DVSIDP+Calibri Bold"/>
              </a:rPr>
              <a:t>ШКОЛЫ»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7240" y="2236028"/>
            <a:ext cx="4624343" cy="578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58"/>
              </a:lnSpc>
              <a:spcBef>
                <a:spcPts val="0"/>
              </a:spcBef>
              <a:spcAft>
                <a:spcPts val="0"/>
              </a:spcAft>
            </a:pPr>
            <a:r>
              <a:rPr sz="1850" b="1" u="sng" spc="10" dirty="0">
                <a:solidFill>
                  <a:srgbClr val="984807"/>
                </a:solidFill>
                <a:latin typeface="DVSIDP+Calibri Bold"/>
                <a:cs typeface="DVSIDP+Calibri Bold"/>
              </a:rPr>
              <a:t>Разработка</a:t>
            </a:r>
            <a:r>
              <a:rPr sz="1850" b="1" u="sng" spc="-3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полного</a:t>
            </a:r>
            <a:r>
              <a:rPr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учебно</a:t>
            </a:r>
            <a:r>
              <a:rPr sz="1850" b="1" u="sng" spc="10" dirty="0" err="1">
                <a:solidFill>
                  <a:srgbClr val="984807"/>
                </a:solidFill>
                <a:latin typeface="PBRSFE+Calibri Bold"/>
                <a:cs typeface="PBRSFE+Calibri Bold"/>
              </a:rPr>
              <a:t>-</a:t>
            </a:r>
            <a:r>
              <a:rPr sz="1850" b="1" u="sng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методического</a:t>
            </a:r>
            <a:r>
              <a:rPr lang="ru-RU"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 комплекта к программе</a:t>
            </a:r>
            <a:endParaRPr sz="1850" b="1" u="sng" dirty="0">
              <a:solidFill>
                <a:srgbClr val="984807"/>
              </a:solidFill>
              <a:latin typeface="DVSIDP+Calibri Bold"/>
              <a:cs typeface="DVSIDP+Calibri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7240" y="2986325"/>
            <a:ext cx="7800925" cy="126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Очевидным достоинством</a:t>
            </a:r>
            <a:r>
              <a:rPr sz="1600" spc="3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Программы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является</a:t>
            </a:r>
            <a:r>
              <a:rPr sz="1600" spc="1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то, что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она обеспечена</a:t>
            </a:r>
            <a:r>
              <a:rPr sz="1600" spc="5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полным</a:t>
            </a:r>
            <a:r>
              <a:rPr sz="1600" spc="-9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учебно</a:t>
            </a:r>
            <a:r>
              <a:rPr sz="1600" dirty="0">
                <a:solidFill>
                  <a:srgbClr val="000000"/>
                </a:solidFill>
                <a:latin typeface="VLDMLM+Calibri"/>
                <a:cs typeface="VLDMLM+Calibri"/>
              </a:rPr>
              <a:t>-</a:t>
            </a:r>
          </a:p>
          <a:p>
            <a:pPr marL="0" marR="0">
              <a:lnSpc>
                <a:spcPts val="1920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методическим</a:t>
            </a:r>
            <a:r>
              <a:rPr sz="1600" spc="5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комплектом, включающим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методические</a:t>
            </a:r>
            <a:r>
              <a:rPr sz="1600" spc="5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пособия</a:t>
            </a:r>
            <a:r>
              <a:rPr sz="1600" spc="3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</a:t>
            </a:r>
            <a:r>
              <a:rPr sz="1600" spc="1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всем</a:t>
            </a:r>
            <a:r>
              <a:rPr sz="16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линиям и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направлениям развития ребенка,</a:t>
            </a:r>
            <a:r>
              <a:rPr sz="1600" spc="-4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комплексно</a:t>
            </a:r>
            <a:r>
              <a:rPr sz="1600" dirty="0">
                <a:solidFill>
                  <a:srgbClr val="000000"/>
                </a:solidFill>
                <a:latin typeface="VLDMLM+Calibri"/>
                <a:cs typeface="VLDMLM+Calibri"/>
              </a:rPr>
              <a:t>-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тематическое</a:t>
            </a:r>
            <a:r>
              <a:rPr sz="1600" spc="6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планирование, наглядные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пособия</a:t>
            </a:r>
            <a:r>
              <a:rPr sz="1600" spc="3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рабочие</a:t>
            </a:r>
            <a:r>
              <a:rPr sz="1600" spc="2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тетради, а также пособия</a:t>
            </a:r>
            <a:r>
              <a:rPr sz="1600" spc="3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</a:t>
            </a:r>
            <a:r>
              <a:rPr sz="1600" spc="2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работе психолога в </a:t>
            </a:r>
            <a:r>
              <a:rPr sz="1600" spc="-19" dirty="0">
                <a:solidFill>
                  <a:srgbClr val="000000"/>
                </a:solidFill>
                <a:latin typeface="JUSCCA+Calibri"/>
                <a:cs typeface="JUSCCA+Calibri"/>
              </a:rPr>
              <a:t>ДОО,</a:t>
            </a:r>
            <a:r>
              <a:rPr sz="1600" spc="2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инклюзивному образованию и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работе семейного</a:t>
            </a:r>
            <a:r>
              <a:rPr sz="1600" spc="4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0" dirty="0">
                <a:solidFill>
                  <a:srgbClr val="000000"/>
                </a:solidFill>
                <a:latin typeface="JUSCCA+Calibri"/>
                <a:cs typeface="JUSCCA+Calibri"/>
              </a:rPr>
              <a:t>детского</a:t>
            </a:r>
            <a:r>
              <a:rPr sz="1600" spc="1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сада.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77240" y="4434506"/>
            <a:ext cx="7720497" cy="12608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Вместе</a:t>
            </a:r>
            <a:r>
              <a:rPr sz="1600" spc="1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 тем,</a:t>
            </a:r>
            <a:r>
              <a:rPr sz="1600" spc="3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учебно</a:t>
            </a:r>
            <a:r>
              <a:rPr sz="1600" dirty="0">
                <a:solidFill>
                  <a:srgbClr val="000000"/>
                </a:solidFill>
                <a:latin typeface="VLDMLM+Calibri"/>
                <a:cs typeface="VLDMLM+Calibri"/>
              </a:rPr>
              <a:t>-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методическое</a:t>
            </a:r>
            <a:r>
              <a:rPr sz="1600" spc="4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обеспечение</a:t>
            </a:r>
            <a:r>
              <a:rPr sz="1600" spc="5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Программы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является</a:t>
            </a:r>
            <a:r>
              <a:rPr sz="1600" spc="2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постоянно</a:t>
            </a:r>
          </a:p>
          <a:p>
            <a:pPr marL="0" marR="0">
              <a:lnSpc>
                <a:spcPts val="1920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развивающимся</a:t>
            </a:r>
            <a:r>
              <a:rPr sz="1600" spc="-1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инструментом</a:t>
            </a:r>
            <a:r>
              <a:rPr sz="1600" spc="3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профессиональной</a:t>
            </a:r>
            <a:r>
              <a:rPr sz="1600" spc="6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деятельности,</a:t>
            </a:r>
            <a:r>
              <a:rPr sz="16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отражающим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современные</a:t>
            </a:r>
            <a:r>
              <a:rPr sz="1600" spc="3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достижения</a:t>
            </a:r>
            <a:r>
              <a:rPr sz="1600" spc="2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тенденции в отечественном</a:t>
            </a:r>
            <a:r>
              <a:rPr sz="1600" spc="4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мировом</a:t>
            </a:r>
            <a:r>
              <a:rPr sz="1600" spc="3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дошкольном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образовании.</a:t>
            </a:r>
            <a:r>
              <a:rPr sz="1600" spc="-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</a:t>
            </a:r>
            <a:r>
              <a:rPr sz="1600" spc="-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ближайшие</a:t>
            </a:r>
            <a:r>
              <a:rPr sz="1600" spc="-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планы авторского коллектива Программы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7" dirty="0">
                <a:solidFill>
                  <a:srgbClr val="000000"/>
                </a:solidFill>
                <a:latin typeface="JUSCCA+Calibri"/>
                <a:cs typeface="JUSCCA+Calibri"/>
              </a:rPr>
              <a:t>входит</a:t>
            </a:r>
            <a:r>
              <a:rPr sz="16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создание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вариативных</a:t>
            </a:r>
            <a:r>
              <a:rPr sz="1600" spc="-4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методических</a:t>
            </a:r>
            <a:r>
              <a:rPr sz="1600" spc="4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пособий</a:t>
            </a:r>
            <a:r>
              <a:rPr sz="1600" spc="2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</a:t>
            </a:r>
            <a:r>
              <a:rPr sz="1600" spc="2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различным направлениям развития ребенка.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75716" y="1333099"/>
            <a:ext cx="4368294" cy="7575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3" marR="0">
              <a:lnSpc>
                <a:spcPts val="2929"/>
              </a:lnSpc>
              <a:spcBef>
                <a:spcPts val="0"/>
              </a:spcBef>
              <a:spcAft>
                <a:spcPts val="0"/>
              </a:spcAft>
            </a:pPr>
            <a:r>
              <a:rPr sz="2400" b="1" spc="-19" dirty="0">
                <a:solidFill>
                  <a:srgbClr val="984807"/>
                </a:solidFill>
                <a:latin typeface="DVSIDP+Calibri Bold"/>
                <a:cs typeface="DVSIDP+Calibri Bold"/>
              </a:rPr>
              <a:t>АВТОРЫ</a:t>
            </a:r>
            <a:r>
              <a:rPr sz="2400" b="1" spc="1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400" b="1" spc="-16" dirty="0">
                <a:solidFill>
                  <a:srgbClr val="984807"/>
                </a:solidFill>
                <a:latin typeface="DVSIDP+Calibri Bold"/>
                <a:cs typeface="DVSIDP+Calibri Bold"/>
              </a:rPr>
              <a:t>ПРОГРАММЫ</a:t>
            </a:r>
          </a:p>
          <a:p>
            <a:pPr marL="0" marR="0">
              <a:lnSpc>
                <a:spcPts val="2446"/>
              </a:lnSpc>
              <a:spcBef>
                <a:spcPts val="339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DVSIDP+Calibri Bold"/>
                <a:cs typeface="DVSIDP+Calibri Bold"/>
              </a:rPr>
              <a:t>Руководители</a:t>
            </a:r>
            <a:r>
              <a:rPr sz="2000" b="1" spc="-30" dirty="0">
                <a:solidFill>
                  <a:srgbClr val="000000"/>
                </a:solidFill>
                <a:latin typeface="DVSIDP+Calibri Bold"/>
                <a:cs typeface="DVSIDP+Calibri Bold"/>
              </a:rPr>
              <a:t> </a:t>
            </a:r>
            <a:r>
              <a:rPr sz="2000" b="1" dirty="0">
                <a:solidFill>
                  <a:srgbClr val="000000"/>
                </a:solidFill>
                <a:latin typeface="DVSIDP+Calibri Bold"/>
                <a:cs typeface="DVSIDP+Calibri Bold"/>
              </a:rPr>
              <a:t>авторского</a:t>
            </a:r>
            <a:r>
              <a:rPr sz="2000" b="1" spc="-35" dirty="0">
                <a:solidFill>
                  <a:srgbClr val="000000"/>
                </a:solidFill>
                <a:latin typeface="DVSIDP+Calibri Bold"/>
                <a:cs typeface="DVSIDP+Calibri Bold"/>
              </a:rPr>
              <a:t> </a:t>
            </a:r>
            <a:r>
              <a:rPr sz="2000" b="1" dirty="0">
                <a:solidFill>
                  <a:srgbClr val="000000"/>
                </a:solidFill>
                <a:latin typeface="DVSIDP+Calibri Bold"/>
                <a:cs typeface="DVSIDP+Calibri Bold"/>
              </a:rPr>
              <a:t>коллектива: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5716" y="2200044"/>
            <a:ext cx="7890365" cy="895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3"/>
              </a:lnSpc>
              <a:spcBef>
                <a:spcPts val="0"/>
              </a:spcBef>
              <a:spcAft>
                <a:spcPts val="0"/>
              </a:spcAft>
            </a:pPr>
            <a:r>
              <a:rPr sz="1400" b="1" dirty="0">
                <a:solidFill>
                  <a:srgbClr val="000000"/>
                </a:solidFill>
                <a:latin typeface="DVSIDP+Calibri Bold"/>
                <a:cs typeface="DVSIDP+Calibri Bold"/>
              </a:rPr>
              <a:t>Веракса</a:t>
            </a:r>
            <a:r>
              <a:rPr sz="1400" b="1" spc="812" dirty="0">
                <a:solidFill>
                  <a:srgbClr val="000000"/>
                </a:solidFill>
                <a:latin typeface="DVSIDP+Calibri Bold"/>
                <a:cs typeface="DVSIDP+Calibri Bold"/>
              </a:rPr>
              <a:t> </a:t>
            </a:r>
            <a:r>
              <a:rPr sz="1400" b="1" spc="-10" dirty="0">
                <a:solidFill>
                  <a:srgbClr val="000000"/>
                </a:solidFill>
                <a:latin typeface="DVSIDP+Calibri Bold"/>
                <a:cs typeface="DVSIDP+Calibri Bold"/>
              </a:rPr>
              <a:t>Николай</a:t>
            </a:r>
            <a:r>
              <a:rPr sz="1400" b="1" spc="813" dirty="0">
                <a:solidFill>
                  <a:srgbClr val="000000"/>
                </a:solidFill>
                <a:latin typeface="DVSIDP+Calibri Bold"/>
                <a:cs typeface="DVSIDP+Calibri Bold"/>
              </a:rPr>
              <a:t> </a:t>
            </a:r>
            <a:r>
              <a:rPr sz="1400" b="1" dirty="0">
                <a:solidFill>
                  <a:srgbClr val="000000"/>
                </a:solidFill>
                <a:latin typeface="DVSIDP+Calibri Bold"/>
                <a:cs typeface="DVSIDP+Calibri Bold"/>
              </a:rPr>
              <a:t>Евгеньевич</a:t>
            </a:r>
            <a:r>
              <a:rPr sz="1400" b="1" spc="36" dirty="0">
                <a:solidFill>
                  <a:srgbClr val="000000"/>
                </a:solidFill>
                <a:latin typeface="DVSIDP+Calibri Bold"/>
                <a:cs typeface="DVSIDP+Calibri Bold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—ꢀдоктор</a:t>
            </a:r>
            <a:r>
              <a:rPr sz="1400" spc="80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психологических</a:t>
            </a:r>
            <a:r>
              <a:rPr sz="1400" spc="82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наук,</a:t>
            </a:r>
            <a:r>
              <a:rPr sz="1400" spc="80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профессор,</a:t>
            </a:r>
            <a:r>
              <a:rPr sz="1400" spc="8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декан</a:t>
            </a:r>
            <a:r>
              <a:rPr sz="1400" spc="82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spc="-11" dirty="0">
                <a:solidFill>
                  <a:srgbClr val="000000"/>
                </a:solidFill>
                <a:latin typeface="JUSCCA+Calibri"/>
                <a:cs typeface="JUSCCA+Calibri"/>
              </a:rPr>
              <a:t>факультета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психологии</a:t>
            </a:r>
            <a:r>
              <a:rPr sz="1400" spc="68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образования</a:t>
            </a:r>
            <a:r>
              <a:rPr sz="1400" spc="67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Института</a:t>
            </a:r>
            <a:r>
              <a:rPr sz="1400" spc="68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психологии</a:t>
            </a:r>
            <a:r>
              <a:rPr sz="1400" spc="67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им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  <a:r>
              <a:rPr sz="1400" spc="686" dirty="0">
                <a:solidFill>
                  <a:srgbClr val="000000"/>
                </a:solidFill>
                <a:latin typeface="VLDMLM+Calibri"/>
                <a:cs typeface="VLDMLM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Л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ꢀС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  <a:r>
              <a:rPr sz="1400" spc="686" dirty="0">
                <a:solidFill>
                  <a:srgbClr val="000000"/>
                </a:solidFill>
                <a:latin typeface="VLDMLM+Calibri"/>
                <a:cs typeface="VLDMLM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Выготского</a:t>
            </a:r>
            <a:r>
              <a:rPr sz="1400" spc="69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spc="-11" dirty="0">
                <a:solidFill>
                  <a:srgbClr val="000000"/>
                </a:solidFill>
                <a:latin typeface="JUSCCA+Calibri"/>
                <a:cs typeface="JUSCCA+Calibri"/>
              </a:rPr>
              <a:t>РГГУ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;</a:t>
            </a:r>
            <a:r>
              <a:rPr sz="1400" spc="677" dirty="0">
                <a:solidFill>
                  <a:srgbClr val="000000"/>
                </a:solidFill>
                <a:latin typeface="VLDMLM+Calibri"/>
                <a:cs typeface="VLDMLM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ректор</a:t>
            </a:r>
            <a:r>
              <a:rPr sz="1400" spc="68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АНО</a:t>
            </a:r>
            <a:r>
              <a:rPr sz="1400" spc="67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spc="10" dirty="0">
                <a:solidFill>
                  <a:srgbClr val="000000"/>
                </a:solidFill>
                <a:latin typeface="JUSCCA+Calibri"/>
                <a:cs typeface="JUSCCA+Calibri"/>
              </a:rPr>
              <a:t>ВПО</a:t>
            </a:r>
          </a:p>
          <a:p>
            <a:pPr marL="0" marR="0"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«Московская</a:t>
            </a:r>
            <a:r>
              <a:rPr sz="1400" spc="49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педагогическая</a:t>
            </a:r>
            <a:r>
              <a:rPr sz="1400" spc="49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академия</a:t>
            </a:r>
            <a:r>
              <a:rPr sz="1400" spc="48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дошкольного</a:t>
            </a:r>
            <a:r>
              <a:rPr sz="1400" spc="50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образования»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;</a:t>
            </a:r>
            <a:r>
              <a:rPr sz="1400" spc="485" dirty="0">
                <a:solidFill>
                  <a:srgbClr val="000000"/>
                </a:solidFill>
                <a:latin typeface="VLDMLM+Calibri"/>
                <a:cs typeface="VLDMLM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главный</a:t>
            </a:r>
            <a:r>
              <a:rPr sz="1400" spc="49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редактор</a:t>
            </a:r>
            <a:r>
              <a:rPr sz="1400" spc="49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журнала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«Современное дошкольное образование»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75716" y="3129393"/>
            <a:ext cx="7890990" cy="1109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6"/>
              </a:lnSpc>
              <a:spcBef>
                <a:spcPts val="0"/>
              </a:spcBef>
              <a:spcAft>
                <a:spcPts val="0"/>
              </a:spcAft>
            </a:pPr>
            <a:r>
              <a:rPr sz="1400" b="1" dirty="0">
                <a:solidFill>
                  <a:srgbClr val="000000"/>
                </a:solidFill>
                <a:latin typeface="DVSIDP+Calibri Bold"/>
                <a:cs typeface="DVSIDP+Calibri Bold"/>
              </a:rPr>
              <a:t>Комарова</a:t>
            </a:r>
            <a:r>
              <a:rPr sz="1400" b="1" spc="486" dirty="0">
                <a:solidFill>
                  <a:srgbClr val="000000"/>
                </a:solidFill>
                <a:latin typeface="DVSIDP+Calibri Bold"/>
                <a:cs typeface="DVSIDP+Calibri Bold"/>
              </a:rPr>
              <a:t> </a:t>
            </a:r>
            <a:r>
              <a:rPr sz="1400" b="1" spc="-21" dirty="0">
                <a:solidFill>
                  <a:srgbClr val="000000"/>
                </a:solidFill>
                <a:latin typeface="DVSIDP+Calibri Bold"/>
                <a:cs typeface="DVSIDP+Calibri Bold"/>
              </a:rPr>
              <a:t>Тамара</a:t>
            </a:r>
            <a:r>
              <a:rPr sz="1400" b="1" spc="514" dirty="0">
                <a:solidFill>
                  <a:srgbClr val="000000"/>
                </a:solidFill>
                <a:latin typeface="DVSIDP+Calibri Bold"/>
                <a:cs typeface="DVSIDP+Calibri Bold"/>
              </a:rPr>
              <a:t> </a:t>
            </a:r>
            <a:r>
              <a:rPr sz="1400" b="1" dirty="0">
                <a:solidFill>
                  <a:srgbClr val="000000"/>
                </a:solidFill>
                <a:latin typeface="DVSIDP+Calibri Bold"/>
                <a:cs typeface="DVSIDP+Calibri Bold"/>
              </a:rPr>
              <a:t>Семеновна</a:t>
            </a:r>
            <a:r>
              <a:rPr sz="1400" b="1" spc="33" dirty="0">
                <a:solidFill>
                  <a:srgbClr val="000000"/>
                </a:solidFill>
                <a:latin typeface="DVSIDP+Calibri Bold"/>
                <a:cs typeface="DVSIDP+Calibri Bold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—ꢀдоктор</a:t>
            </a:r>
            <a:r>
              <a:rPr sz="1400" spc="48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педагогических</a:t>
            </a:r>
            <a:r>
              <a:rPr sz="1400" spc="5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наук,</a:t>
            </a:r>
            <a:r>
              <a:rPr sz="1400" spc="48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профессор,</a:t>
            </a:r>
            <a:r>
              <a:rPr sz="1400" spc="48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заслуженный</a:t>
            </a:r>
            <a:r>
              <a:rPr sz="1400" spc="46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деятель</a:t>
            </a:r>
          </a:p>
          <a:p>
            <a:pPr marL="0" marR="0">
              <a:lnSpc>
                <a:spcPts val="1682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науки</a:t>
            </a:r>
            <a:r>
              <a:rPr sz="1400" spc="35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spc="-39" dirty="0">
                <a:solidFill>
                  <a:srgbClr val="000000"/>
                </a:solidFill>
                <a:latin typeface="JUSCCA+Calibri"/>
                <a:cs typeface="JUSCCA+Calibri"/>
              </a:rPr>
              <a:t>РФ,</a:t>
            </a:r>
            <a:r>
              <a:rPr sz="1400" spc="39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академик</a:t>
            </a:r>
            <a:r>
              <a:rPr sz="1400" spc="35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Международной</a:t>
            </a:r>
            <a:r>
              <a:rPr sz="1400" spc="36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академии</a:t>
            </a:r>
            <a:r>
              <a:rPr sz="1400" spc="35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наук</a:t>
            </a:r>
            <a:r>
              <a:rPr sz="1400" spc="35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педагогического</a:t>
            </a:r>
            <a:r>
              <a:rPr sz="1400" spc="36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образования,</a:t>
            </a:r>
            <a:r>
              <a:rPr sz="1400" spc="35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заведующий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кафедрой</a:t>
            </a:r>
            <a:r>
              <a:rPr sz="1400" spc="3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начального</a:t>
            </a:r>
            <a:r>
              <a:rPr sz="1400" spc="2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образования</a:t>
            </a:r>
            <a:r>
              <a:rPr sz="1400" spc="1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и</a:t>
            </a:r>
            <a:r>
              <a:rPr sz="1400" spc="1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педагогических</a:t>
            </a:r>
            <a:r>
              <a:rPr sz="1400" spc="2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технологий МГГУ</a:t>
            </a:r>
            <a:r>
              <a:rPr sz="1400" spc="2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им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  <a:r>
              <a:rPr sz="1400" spc="26" dirty="0">
                <a:solidFill>
                  <a:srgbClr val="000000"/>
                </a:solidFill>
                <a:latin typeface="VLDMLM+Calibri"/>
                <a:cs typeface="VLDMLM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М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ꢀА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  <a:r>
              <a:rPr sz="1400" spc="14" dirty="0">
                <a:solidFill>
                  <a:srgbClr val="000000"/>
                </a:solidFill>
                <a:latin typeface="VLDMLM+Calibri"/>
                <a:cs typeface="VLDMLM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Шолохова,</a:t>
            </a:r>
            <a:r>
              <a:rPr sz="1400" spc="3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директор</a:t>
            </a:r>
          </a:p>
          <a:p>
            <a:pPr marL="0" marR="0"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научно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-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образовательного</a:t>
            </a:r>
            <a:r>
              <a:rPr sz="1400" spc="61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центра</a:t>
            </a:r>
            <a:r>
              <a:rPr sz="1400" spc="61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«Новые</a:t>
            </a:r>
            <a:r>
              <a:rPr sz="1400" spc="6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образовательные</a:t>
            </a:r>
            <a:r>
              <a:rPr sz="1400" spc="6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технологии</a:t>
            </a:r>
            <a:r>
              <a:rPr sz="1400" spc="62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и</a:t>
            </a:r>
            <a:r>
              <a:rPr sz="1400" spc="6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творческое</a:t>
            </a:r>
            <a:r>
              <a:rPr sz="1400" spc="6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развитие</a:t>
            </a:r>
          </a:p>
          <a:p>
            <a:pPr marL="0" marR="0">
              <a:lnSpc>
                <a:spcPts val="1680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личности»</a:t>
            </a:r>
            <a:r>
              <a:rPr sz="1400" spc="29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при педагогическом</a:t>
            </a:r>
            <a:r>
              <a:rPr sz="1400" spc="4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spc="-14" dirty="0">
                <a:solidFill>
                  <a:srgbClr val="000000"/>
                </a:solidFill>
                <a:latin typeface="JUSCCA+Calibri"/>
                <a:cs typeface="JUSCCA+Calibri"/>
              </a:rPr>
              <a:t>факультете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 МГГУ им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.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М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ꢀА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  <a:r>
              <a:rPr sz="1400" spc="-22" dirty="0">
                <a:solidFill>
                  <a:srgbClr val="000000"/>
                </a:solidFill>
                <a:latin typeface="VLDMLM+Calibri"/>
                <a:cs typeface="VLDMLM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Шолохова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5716" y="4272938"/>
            <a:ext cx="7888504" cy="6828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13"/>
              </a:lnSpc>
              <a:spcBef>
                <a:spcPts val="0"/>
              </a:spcBef>
              <a:spcAft>
                <a:spcPts val="0"/>
              </a:spcAft>
            </a:pPr>
            <a:r>
              <a:rPr sz="1400" b="1" dirty="0">
                <a:solidFill>
                  <a:srgbClr val="000000"/>
                </a:solidFill>
                <a:latin typeface="DVSIDP+Calibri Bold"/>
                <a:cs typeface="DVSIDP+Calibri Bold"/>
              </a:rPr>
              <a:t>Васильева</a:t>
            </a:r>
            <a:r>
              <a:rPr sz="1400" b="1" spc="31" dirty="0">
                <a:solidFill>
                  <a:srgbClr val="000000"/>
                </a:solidFill>
                <a:latin typeface="DVSIDP+Calibri Bold"/>
                <a:cs typeface="DVSIDP+Calibri Bold"/>
              </a:rPr>
              <a:t> </a:t>
            </a:r>
            <a:r>
              <a:rPr sz="1400" b="1" dirty="0">
                <a:solidFill>
                  <a:srgbClr val="000000"/>
                </a:solidFill>
                <a:latin typeface="DVSIDP+Calibri Bold"/>
                <a:cs typeface="DVSIDP+Calibri Bold"/>
              </a:rPr>
              <a:t>Маргарита</a:t>
            </a:r>
            <a:r>
              <a:rPr sz="1400" b="1" spc="29" dirty="0">
                <a:solidFill>
                  <a:srgbClr val="000000"/>
                </a:solidFill>
                <a:latin typeface="DVSIDP+Calibri Bold"/>
                <a:cs typeface="DVSIDP+Calibri Bold"/>
              </a:rPr>
              <a:t> </a:t>
            </a:r>
            <a:r>
              <a:rPr sz="1400" b="1" dirty="0">
                <a:solidFill>
                  <a:srgbClr val="000000"/>
                </a:solidFill>
                <a:latin typeface="DVSIDP+Calibri Bold"/>
                <a:cs typeface="DVSIDP+Calibri Bold"/>
              </a:rPr>
              <a:t>Александровна</a:t>
            </a:r>
            <a:r>
              <a:rPr sz="1400" b="1" spc="31" dirty="0">
                <a:solidFill>
                  <a:srgbClr val="000000"/>
                </a:solidFill>
                <a:latin typeface="DVSIDP+Calibri Bold"/>
                <a:cs typeface="DVSIDP+Calibri Bold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—ꢀЗаслуженный</a:t>
            </a:r>
            <a:r>
              <a:rPr sz="14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учитель</a:t>
            </a:r>
            <a:r>
              <a:rPr sz="1400" spc="3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России,</a:t>
            </a:r>
            <a:r>
              <a:rPr sz="14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Отличник</a:t>
            </a:r>
            <a:r>
              <a:rPr sz="14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просвещения</a:t>
            </a:r>
            <a:r>
              <a:rPr sz="1400" spc="2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spc="-31" dirty="0">
                <a:solidFill>
                  <a:srgbClr val="000000"/>
                </a:solidFill>
                <a:latin typeface="JUSCCA+Calibri"/>
                <a:cs typeface="JUSCCA+Calibri"/>
              </a:rPr>
              <a:t>СССР,</a:t>
            </a:r>
          </a:p>
          <a:p>
            <a:pPr marL="0" marR="0">
              <a:lnSpc>
                <a:spcPts val="1679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Отличник</a:t>
            </a:r>
            <a:r>
              <a:rPr sz="1400" spc="7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просвещения</a:t>
            </a:r>
            <a:r>
              <a:rPr sz="1400" spc="6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spc="-27" dirty="0">
                <a:solidFill>
                  <a:srgbClr val="000000"/>
                </a:solidFill>
                <a:latin typeface="JUSCCA+Calibri"/>
                <a:cs typeface="JUSCCA+Calibri"/>
              </a:rPr>
              <a:t>РСФСР,</a:t>
            </a:r>
            <a:r>
              <a:rPr sz="1400" spc="9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ответственный</a:t>
            </a:r>
            <a:r>
              <a:rPr sz="1400" spc="6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редактор</a:t>
            </a:r>
            <a:r>
              <a:rPr sz="1400" spc="7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первого</a:t>
            </a:r>
            <a:r>
              <a:rPr sz="1400" spc="7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издания</a:t>
            </a:r>
            <a:r>
              <a:rPr sz="1400" spc="6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«Программы</a:t>
            </a:r>
            <a:r>
              <a:rPr sz="1400" spc="7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воспитания</a:t>
            </a:r>
            <a:r>
              <a:rPr sz="1400" spc="5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и</a:t>
            </a:r>
          </a:p>
          <a:p>
            <a:pPr marL="0" marR="0">
              <a:lnSpc>
                <a:spcPts val="1683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обучения в детском</a:t>
            </a:r>
            <a:r>
              <a:rPr sz="1400" spc="2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JUSCCA+Calibri"/>
                <a:cs typeface="JUSCCA+Calibri"/>
              </a:rPr>
              <a:t>саду» (М</a:t>
            </a:r>
            <a:r>
              <a:rPr sz="1400" dirty="0">
                <a:solidFill>
                  <a:srgbClr val="000000"/>
                </a:solidFill>
                <a:latin typeface="VLDMLM+Calibri"/>
                <a:cs typeface="VLDMLM+Calibri"/>
              </a:rPr>
              <a:t>., 1985).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75716" y="5174601"/>
            <a:ext cx="6238911" cy="5925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6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Всего в авторском</a:t>
            </a:r>
            <a:r>
              <a:rPr sz="2000" b="1" spc="-36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0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коллективе</a:t>
            </a:r>
            <a:r>
              <a:rPr sz="2000" b="1" spc="42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0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программы</a:t>
            </a:r>
            <a:r>
              <a:rPr sz="2000" b="1" spc="-3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0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27 человек,</a:t>
            </a:r>
          </a:p>
          <a:p>
            <a:pPr marL="0" marR="0">
              <a:lnSpc>
                <a:spcPts val="1919"/>
              </a:lnSpc>
              <a:spcBef>
                <a:spcPts val="50"/>
              </a:spcBef>
              <a:spcAft>
                <a:spcPts val="0"/>
              </a:spcAft>
            </a:pPr>
            <a:r>
              <a:rPr sz="20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из</a:t>
            </a:r>
            <a:r>
              <a:rPr sz="2000" b="1" spc="-12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0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них 6 докторов</a:t>
            </a:r>
            <a:r>
              <a:rPr sz="2000" b="1" spc="-35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0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наук и 17 кандидатов</a:t>
            </a:r>
            <a:r>
              <a:rPr sz="2000" b="1" spc="-1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0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наук.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06831" y="1153895"/>
            <a:ext cx="7882483" cy="812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3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Наиболее</a:t>
            </a:r>
            <a:r>
              <a:rPr sz="2800" b="1" spc="40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существенные</a:t>
            </a:r>
            <a:r>
              <a:rPr sz="2800" b="1" spc="3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изменения</a:t>
            </a:r>
            <a:r>
              <a:rPr sz="2800" b="1" spc="20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в программе</a:t>
            </a:r>
          </a:p>
          <a:p>
            <a:pPr marL="1592884" marR="0">
              <a:lnSpc>
                <a:spcPts val="2687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33" dirty="0">
                <a:solidFill>
                  <a:srgbClr val="984807"/>
                </a:solidFill>
                <a:latin typeface="DVSIDP+Calibri Bold"/>
                <a:cs typeface="DVSIDP+Calibri Bold"/>
              </a:rPr>
              <a:t>«ОТ</a:t>
            </a:r>
            <a:r>
              <a:rPr sz="2800" b="1" spc="3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10" dirty="0">
                <a:solidFill>
                  <a:srgbClr val="984807"/>
                </a:solidFill>
                <a:latin typeface="DVSIDP+Calibri Bold"/>
                <a:cs typeface="DVSIDP+Calibri Bold"/>
              </a:rPr>
              <a:t>РОЖДЕНИЯ</a:t>
            </a:r>
            <a:r>
              <a:rPr sz="2800" b="1" spc="14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55" dirty="0">
                <a:solidFill>
                  <a:srgbClr val="984807"/>
                </a:solidFill>
                <a:latin typeface="DVSIDP+Calibri Bold"/>
                <a:cs typeface="DVSIDP+Calibri Bold"/>
              </a:rPr>
              <a:t>ДО</a:t>
            </a:r>
            <a:r>
              <a:rPr sz="2800" b="1" spc="5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31" dirty="0">
                <a:solidFill>
                  <a:srgbClr val="984807"/>
                </a:solidFill>
                <a:latin typeface="DVSIDP+Calibri Bold"/>
                <a:cs typeface="DVSIDP+Calibri Bold"/>
              </a:rPr>
              <a:t>ШКОЛЫ»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5716" y="2192236"/>
            <a:ext cx="6644673" cy="16843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1"/>
              </a:lnSpc>
              <a:spcBef>
                <a:spcPts val="0"/>
              </a:spcBef>
              <a:spcAft>
                <a:spcPts val="0"/>
              </a:spcAft>
            </a:pPr>
            <a:r>
              <a:rPr sz="200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Появились</a:t>
            </a:r>
            <a:r>
              <a:rPr sz="2000" b="1" u="sng" spc="-23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000" b="1" u="sng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новые</a:t>
            </a:r>
            <a:r>
              <a:rPr sz="2000" b="1" u="sng" spc="-22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000" b="1" u="sng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разделы</a:t>
            </a:r>
            <a:endParaRPr sz="2000" b="1" u="sng" dirty="0">
              <a:solidFill>
                <a:srgbClr val="984807"/>
              </a:solidFill>
              <a:latin typeface="DVSIDP+Calibri Bold"/>
              <a:cs typeface="DVSIDP+Calibri Bold"/>
            </a:endParaRPr>
          </a:p>
          <a:p>
            <a:pPr marL="0" marR="0">
              <a:lnSpc>
                <a:spcPts val="1919"/>
              </a:lnSpc>
              <a:spcBef>
                <a:spcPts val="50"/>
              </a:spcBef>
              <a:spcAft>
                <a:spcPts val="0"/>
              </a:spcAft>
            </a:pPr>
            <a:endParaRPr sz="2000" b="1" u="sng" strike="dblStrike" dirty="0">
              <a:solidFill>
                <a:srgbClr val="984807"/>
              </a:solidFill>
              <a:latin typeface="DVSIDP+Calibri Bold"/>
              <a:cs typeface="DVSIDP+Calibri Bold"/>
            </a:endParaRPr>
          </a:p>
          <a:p>
            <a:pPr marL="0" marR="0">
              <a:lnSpc>
                <a:spcPts val="2184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UTSESW+Arial"/>
                <a:cs typeface="UTSESW+Arial"/>
              </a:rPr>
              <a:t>•</a:t>
            </a:r>
            <a:r>
              <a:rPr sz="1800" spc="16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«Психолого</a:t>
            </a:r>
            <a:r>
              <a:rPr sz="1800" dirty="0">
                <a:solidFill>
                  <a:srgbClr val="000000"/>
                </a:solidFill>
                <a:latin typeface="VLDMLM+Calibri"/>
                <a:cs typeface="VLDMLM+Calibri"/>
              </a:rPr>
              <a:t>-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педагогические</a:t>
            </a:r>
            <a:r>
              <a:rPr sz="1800" spc="3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условия реализации Программы»,</a:t>
            </a:r>
          </a:p>
          <a:p>
            <a:pPr marL="0" marR="0">
              <a:lnSpc>
                <a:spcPts val="2162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UTSESW+Arial"/>
                <a:cs typeface="UTSESW+Arial"/>
              </a:rPr>
              <a:t>•</a:t>
            </a:r>
            <a:r>
              <a:rPr sz="1800" spc="16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«Кадровые</a:t>
            </a:r>
            <a:r>
              <a:rPr sz="1800" spc="1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условия реализации</a:t>
            </a:r>
            <a:r>
              <a:rPr sz="1800" spc="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Программы»,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UTSESW+Arial"/>
                <a:cs typeface="UTSESW+Arial"/>
              </a:rPr>
              <a:t>•</a:t>
            </a:r>
            <a:r>
              <a:rPr sz="1800" spc="16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«Рекомендации по написанию</a:t>
            </a:r>
            <a:r>
              <a:rPr sz="1800" spc="-1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ООП»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UTSESW+Arial"/>
                <a:cs typeface="UTSESW+Arial"/>
              </a:rPr>
              <a:t>•</a:t>
            </a:r>
            <a:r>
              <a:rPr sz="1800" spc="16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spc="-18" dirty="0">
                <a:solidFill>
                  <a:srgbClr val="000000"/>
                </a:solidFill>
                <a:latin typeface="JUSCCA+Calibri"/>
                <a:cs typeface="JUSCCA+Calibri"/>
              </a:rPr>
              <a:t>«Глоссарий»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75716" y="3833766"/>
            <a:ext cx="978458" cy="3171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UTSESW+Arial"/>
                <a:cs typeface="UTSESW+Arial"/>
              </a:rPr>
              <a:t>•</a:t>
            </a:r>
            <a:r>
              <a:rPr sz="1800" spc="16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и</a:t>
            </a:r>
            <a:r>
              <a:rPr sz="18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др</a:t>
            </a:r>
            <a:r>
              <a:rPr sz="18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75716" y="4977020"/>
            <a:ext cx="7573103" cy="8658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97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В Программе</a:t>
            </a:r>
            <a:r>
              <a:rPr sz="18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сделан акцент на</a:t>
            </a:r>
            <a:r>
              <a:rPr sz="18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личностное</a:t>
            </a:r>
            <a:r>
              <a:rPr sz="18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развитие</a:t>
            </a:r>
            <a:r>
              <a:rPr sz="1800" spc="2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ребенка,</a:t>
            </a:r>
            <a:r>
              <a:rPr sz="1800" spc="2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предложена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структура</a:t>
            </a:r>
            <a:r>
              <a:rPr sz="1800" spc="1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Программы,</a:t>
            </a:r>
            <a:r>
              <a:rPr sz="1800" spc="1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помогающая</a:t>
            </a:r>
            <a:r>
              <a:rPr sz="18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педагогу реализовать индивидуальный</a:t>
            </a:r>
          </a:p>
          <a:p>
            <a:pPr marL="0" marR="0">
              <a:lnSpc>
                <a:spcPts val="2160"/>
              </a:lnSpc>
              <a:spcBef>
                <a:spcPts val="0"/>
              </a:spcBef>
              <a:spcAft>
                <a:spcPts val="0"/>
              </a:spcAft>
            </a:pPr>
            <a:r>
              <a:rPr sz="1800" spc="-22" dirty="0">
                <a:solidFill>
                  <a:srgbClr val="000000"/>
                </a:solidFill>
                <a:latin typeface="JUSCCA+Calibri"/>
                <a:cs typeface="JUSCCA+Calibri"/>
              </a:rPr>
              <a:t>подход</a:t>
            </a:r>
            <a:r>
              <a:rPr sz="1800" spc="41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800" dirty="0">
                <a:solidFill>
                  <a:srgbClr val="000000"/>
                </a:solidFill>
                <a:latin typeface="JUSCCA+Calibri"/>
                <a:cs typeface="JUSCCA+Calibri"/>
              </a:rPr>
              <a:t>к воспитанникам.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88618" y="1444090"/>
            <a:ext cx="6517038" cy="812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3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14" dirty="0">
                <a:solidFill>
                  <a:srgbClr val="984807"/>
                </a:solidFill>
                <a:latin typeface="DVSIDP+Calibri Bold"/>
                <a:cs typeface="DVSIDP+Calibri Bold"/>
              </a:rPr>
              <a:t>Отличительные</a:t>
            </a: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 особенности программы</a:t>
            </a:r>
          </a:p>
          <a:p>
            <a:pPr marL="909828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33" dirty="0">
                <a:solidFill>
                  <a:srgbClr val="984807"/>
                </a:solidFill>
                <a:latin typeface="DVSIDP+Calibri Bold"/>
                <a:cs typeface="DVSIDP+Calibri Bold"/>
              </a:rPr>
              <a:t>«ОТ</a:t>
            </a:r>
            <a:r>
              <a:rPr sz="2800" b="1" spc="45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10" dirty="0">
                <a:solidFill>
                  <a:srgbClr val="984807"/>
                </a:solidFill>
                <a:latin typeface="DVSIDP+Calibri Bold"/>
                <a:cs typeface="DVSIDP+Calibri Bold"/>
              </a:rPr>
              <a:t>РОЖДЕНИЯ</a:t>
            </a:r>
            <a:r>
              <a:rPr sz="2800" b="1" spc="1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55" dirty="0">
                <a:solidFill>
                  <a:srgbClr val="984807"/>
                </a:solidFill>
                <a:latin typeface="DVSIDP+Calibri Bold"/>
                <a:cs typeface="DVSIDP+Calibri Bold"/>
              </a:rPr>
              <a:t>ДО</a:t>
            </a:r>
            <a:r>
              <a:rPr sz="2800" b="1" spc="5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28" dirty="0">
                <a:solidFill>
                  <a:srgbClr val="984807"/>
                </a:solidFill>
                <a:latin typeface="DVSIDP+Calibri Bold"/>
                <a:cs typeface="DVSIDP+Calibri Bold"/>
              </a:rPr>
              <a:t>ШКОЛЫ»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77240" y="3331765"/>
            <a:ext cx="3868456" cy="1748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Приоритет</a:t>
            </a:r>
            <a:r>
              <a:rPr sz="16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Программы</a:t>
            </a:r>
            <a:r>
              <a:rPr sz="1600" spc="2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— воспитание</a:t>
            </a:r>
          </a:p>
          <a:p>
            <a:pPr marL="0" marR="0">
              <a:lnSpc>
                <a:spcPts val="1919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свободного,</a:t>
            </a:r>
            <a:r>
              <a:rPr sz="1600" spc="3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уверенного</a:t>
            </a:r>
            <a:r>
              <a:rPr sz="1600" spc="2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 себе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человека,</a:t>
            </a:r>
            <a:r>
              <a:rPr sz="1600" spc="2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</a:t>
            </a:r>
          </a:p>
          <a:p>
            <a:pPr marL="0" marR="0">
              <a:lnSpc>
                <a:spcPts val="1922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активной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жизненной</a:t>
            </a:r>
            <a:r>
              <a:rPr sz="1600" spc="1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позицией,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стремящегося</a:t>
            </a:r>
            <a:r>
              <a:rPr sz="1600" spc="4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творчески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3" dirty="0">
                <a:solidFill>
                  <a:srgbClr val="000000"/>
                </a:solidFill>
                <a:latin typeface="JUSCCA+Calibri"/>
                <a:cs typeface="JUSCCA+Calibri"/>
              </a:rPr>
              <a:t>подходить</a:t>
            </a:r>
            <a:r>
              <a:rPr sz="1600" spc="4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решению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различных</a:t>
            </a:r>
            <a:r>
              <a:rPr sz="1600" spc="-1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жизненных ситуаций,</a:t>
            </a:r>
          </a:p>
          <a:p>
            <a:pPr marL="0" marR="0">
              <a:lnSpc>
                <a:spcPts val="1920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имеющего</a:t>
            </a:r>
            <a:r>
              <a:rPr sz="1600" spc="2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свое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мнение</a:t>
            </a:r>
            <a:r>
              <a:rPr sz="1600" spc="1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умеющего</a:t>
            </a:r>
            <a:r>
              <a:rPr sz="1600" spc="3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его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отстаивать.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E01724-AC7B-5D51-E03C-20354C135562}"/>
              </a:ext>
            </a:extLst>
          </p:cNvPr>
          <p:cNvSpPr txBox="1"/>
          <p:nvPr/>
        </p:nvSpPr>
        <p:spPr>
          <a:xfrm>
            <a:off x="1043608" y="2564904"/>
            <a:ext cx="6491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Направленность на развитие личности ребенка: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88618" y="1269465"/>
            <a:ext cx="6517038" cy="8129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3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14" dirty="0">
                <a:solidFill>
                  <a:srgbClr val="984807"/>
                </a:solidFill>
                <a:latin typeface="DVSIDP+Calibri Bold"/>
                <a:cs typeface="DVSIDP+Calibri Bold"/>
              </a:rPr>
              <a:t>Отличительные</a:t>
            </a: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 особенности программы</a:t>
            </a:r>
          </a:p>
          <a:p>
            <a:pPr marL="909828" marR="0">
              <a:lnSpc>
                <a:spcPts val="2688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33" dirty="0">
                <a:solidFill>
                  <a:srgbClr val="984807"/>
                </a:solidFill>
                <a:latin typeface="DVSIDP+Calibri Bold"/>
                <a:cs typeface="DVSIDP+Calibri Bold"/>
              </a:rPr>
              <a:t>«ОТ</a:t>
            </a:r>
            <a:r>
              <a:rPr sz="2800" b="1" spc="45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10" dirty="0">
                <a:solidFill>
                  <a:srgbClr val="984807"/>
                </a:solidFill>
                <a:latin typeface="DVSIDP+Calibri Bold"/>
                <a:cs typeface="DVSIDP+Calibri Bold"/>
              </a:rPr>
              <a:t>РОЖДЕНИЯ</a:t>
            </a:r>
            <a:r>
              <a:rPr sz="2800" b="1" spc="1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55" dirty="0">
                <a:solidFill>
                  <a:srgbClr val="984807"/>
                </a:solidFill>
                <a:latin typeface="DVSIDP+Calibri Bold"/>
                <a:cs typeface="DVSIDP+Calibri Bold"/>
              </a:rPr>
              <a:t>ДО</a:t>
            </a:r>
            <a:r>
              <a:rPr sz="2800" b="1" spc="5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28" dirty="0">
                <a:solidFill>
                  <a:srgbClr val="984807"/>
                </a:solidFill>
                <a:latin typeface="DVSIDP+Calibri Bold"/>
                <a:cs typeface="DVSIDP+Calibri Bold"/>
              </a:rPr>
              <a:t>ШКОЛЫ»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7240" y="2379030"/>
            <a:ext cx="6027008" cy="283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58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Нацеленность на дальнейшее образование </a:t>
            </a:r>
            <a:endParaRPr sz="1850" b="1" u="sng" dirty="0">
              <a:solidFill>
                <a:srgbClr val="984807"/>
              </a:solidFill>
              <a:latin typeface="DVSIDP+Calibri Bold"/>
              <a:cs typeface="DVSIDP+Calibri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7240" y="2949241"/>
            <a:ext cx="7663410" cy="126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Программа</a:t>
            </a:r>
            <a:r>
              <a:rPr sz="1600" spc="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нацелена</a:t>
            </a:r>
            <a:r>
              <a:rPr sz="1600" spc="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на развитие в детях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познавательного</a:t>
            </a:r>
            <a:r>
              <a:rPr sz="1600" spc="2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интереса, стремления</a:t>
            </a:r>
            <a:r>
              <a:rPr sz="1600" spc="3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</a:t>
            </a:r>
          </a:p>
          <a:p>
            <a:pPr marL="0" marR="0">
              <a:lnSpc>
                <a:spcPts val="1922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получению</a:t>
            </a:r>
            <a:r>
              <a:rPr sz="16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знаний, положительной</a:t>
            </a:r>
            <a:r>
              <a:rPr sz="1600" spc="3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мотивации</a:t>
            </a:r>
            <a:r>
              <a:rPr sz="16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</a:t>
            </a:r>
            <a:r>
              <a:rPr sz="1600" spc="-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дальнейшему</a:t>
            </a:r>
            <a:r>
              <a:rPr sz="1600" spc="3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обучению</a:t>
            </a:r>
            <a:r>
              <a:rPr sz="1600" spc="2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</a:t>
            </a:r>
            <a:r>
              <a:rPr sz="1600" spc="-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течение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всей последующей</a:t>
            </a:r>
            <a:r>
              <a:rPr sz="1600" spc="3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жизни</a:t>
            </a:r>
            <a:r>
              <a:rPr sz="1600" spc="-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(в</a:t>
            </a:r>
            <a:r>
              <a:rPr sz="1600" spc="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0" dirty="0">
                <a:solidFill>
                  <a:srgbClr val="000000"/>
                </a:solidFill>
                <a:latin typeface="JUSCCA+Calibri"/>
                <a:cs typeface="JUSCCA+Calibri"/>
              </a:rPr>
              <a:t>школе,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 институте</a:t>
            </a:r>
            <a:r>
              <a:rPr sz="16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др.);</a:t>
            </a:r>
            <a:r>
              <a:rPr sz="1600" spc="-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понимание</a:t>
            </a:r>
            <a:r>
              <a:rPr sz="1600" spc="2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того,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что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всем</a:t>
            </a:r>
            <a:r>
              <a:rPr sz="1600" spc="2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3" dirty="0">
                <a:solidFill>
                  <a:srgbClr val="000000"/>
                </a:solidFill>
                <a:latin typeface="JUSCCA+Calibri"/>
                <a:cs typeface="JUSCCA+Calibri"/>
              </a:rPr>
              <a:t>людям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spc="-11" dirty="0">
                <a:solidFill>
                  <a:srgbClr val="000000"/>
                </a:solidFill>
                <a:latin typeface="JUSCCA+Calibri"/>
                <a:cs typeface="JUSCCA+Calibri"/>
              </a:rPr>
              <a:t>необходимо</a:t>
            </a:r>
            <a:r>
              <a:rPr sz="1600" spc="4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получать</a:t>
            </a:r>
            <a:r>
              <a:rPr sz="1600" spc="1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образование. Формирование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отношения</a:t>
            </a:r>
            <a:r>
              <a:rPr sz="1600" spc="3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 образованию как</a:t>
            </a:r>
            <a:r>
              <a:rPr sz="1600" spc="-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одной</a:t>
            </a:r>
            <a:r>
              <a:rPr sz="1600" spc="3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из ведущих</a:t>
            </a:r>
            <a:r>
              <a:rPr sz="1600" spc="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жизненных ценностей.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77240" y="4395536"/>
            <a:ext cx="7546947" cy="1346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58"/>
              </a:lnSpc>
              <a:spcBef>
                <a:spcPts val="0"/>
              </a:spcBef>
              <a:spcAft>
                <a:spcPts val="0"/>
              </a:spcAft>
            </a:pPr>
            <a:r>
              <a:rPr sz="1850" b="1" u="sng" spc="11" dirty="0">
                <a:solidFill>
                  <a:srgbClr val="984807"/>
                </a:solidFill>
                <a:latin typeface="DVSIDP+Calibri Bold"/>
                <a:cs typeface="DVSIDP+Calibri Bold"/>
              </a:rPr>
              <a:t>Направленность</a:t>
            </a:r>
            <a:r>
              <a:rPr sz="1850" b="1" u="sng" spc="-2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spc="13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на</a:t>
            </a:r>
            <a:r>
              <a:rPr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сохранение</a:t>
            </a:r>
            <a:r>
              <a:rPr lang="ru-RU"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 и укрепление здоровья детей</a:t>
            </a:r>
            <a:endParaRPr sz="1850" b="1" u="sng" dirty="0">
              <a:solidFill>
                <a:srgbClr val="984807"/>
              </a:solidFill>
              <a:latin typeface="DVSIDP+Calibri Bold"/>
              <a:cs typeface="DVSIDP+Calibri Bold"/>
            </a:endParaRPr>
          </a:p>
          <a:p>
            <a:pPr marL="0" marR="0">
              <a:lnSpc>
                <a:spcPts val="1948"/>
              </a:lnSpc>
              <a:spcBef>
                <a:spcPts val="454"/>
              </a:spcBef>
              <a:spcAft>
                <a:spcPts val="0"/>
              </a:spcAft>
            </a:pPr>
            <a:r>
              <a:rPr sz="1600" spc="-11" dirty="0" err="1">
                <a:solidFill>
                  <a:srgbClr val="000000"/>
                </a:solidFill>
                <a:latin typeface="JUSCCA+Calibri"/>
                <a:cs typeface="JUSCCA+Calibri"/>
              </a:rPr>
              <a:t>Одной</a:t>
            </a:r>
            <a:r>
              <a:rPr sz="1600" spc="2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из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главных</a:t>
            </a:r>
            <a:r>
              <a:rPr sz="1600" spc="-4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задач является</a:t>
            </a:r>
            <a:r>
              <a:rPr sz="1600" spc="2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забота о сохранении</a:t>
            </a:r>
            <a:r>
              <a:rPr sz="16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укреплении</a:t>
            </a:r>
            <a:r>
              <a:rPr sz="1600" spc="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здоровья</a:t>
            </a:r>
            <a:r>
              <a:rPr sz="1600" spc="2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детей,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формирование</a:t>
            </a:r>
            <a:r>
              <a:rPr sz="1600" spc="2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у них элементарных представлений о здоровом</a:t>
            </a:r>
            <a:r>
              <a:rPr sz="1600" spc="3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образе жизни,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воспитание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полезных</a:t>
            </a:r>
            <a:r>
              <a:rPr sz="1600" spc="1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привычек, в том числе</a:t>
            </a:r>
            <a:r>
              <a:rPr sz="16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привычки к</a:t>
            </a:r>
            <a:r>
              <a:rPr sz="1600" spc="-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здоровому</a:t>
            </a:r>
            <a:r>
              <a:rPr sz="1600" spc="3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питанию,</a:t>
            </a:r>
          </a:p>
          <a:p>
            <a:pPr marL="0" marR="0">
              <a:lnSpc>
                <a:spcPts val="1920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потребности</a:t>
            </a:r>
            <a:r>
              <a:rPr sz="1600" spc="3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 двигательной активности</a:t>
            </a:r>
            <a:r>
              <a:rPr sz="16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88618" y="1197202"/>
            <a:ext cx="6517038" cy="812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3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14" dirty="0">
                <a:solidFill>
                  <a:srgbClr val="984807"/>
                </a:solidFill>
                <a:latin typeface="DVSIDP+Calibri Bold"/>
                <a:cs typeface="DVSIDP+Calibri Bold"/>
              </a:rPr>
              <a:t>Отличительные</a:t>
            </a: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 особенности программы</a:t>
            </a:r>
          </a:p>
          <a:p>
            <a:pPr marL="909828" marR="0">
              <a:lnSpc>
                <a:spcPts val="2687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33" dirty="0">
                <a:solidFill>
                  <a:srgbClr val="984807"/>
                </a:solidFill>
                <a:latin typeface="DVSIDP+Calibri Bold"/>
                <a:cs typeface="DVSIDP+Calibri Bold"/>
              </a:rPr>
              <a:t>«ОТ</a:t>
            </a:r>
            <a:r>
              <a:rPr sz="2800" b="1" spc="45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10" dirty="0">
                <a:solidFill>
                  <a:srgbClr val="984807"/>
                </a:solidFill>
                <a:latin typeface="DVSIDP+Calibri Bold"/>
                <a:cs typeface="DVSIDP+Calibri Bold"/>
              </a:rPr>
              <a:t>РОЖДЕНИЯ</a:t>
            </a:r>
            <a:r>
              <a:rPr sz="2800" b="1" spc="1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55" dirty="0">
                <a:solidFill>
                  <a:srgbClr val="984807"/>
                </a:solidFill>
                <a:latin typeface="DVSIDP+Calibri Bold"/>
                <a:cs typeface="DVSIDP+Calibri Bold"/>
              </a:rPr>
              <a:t>ДО</a:t>
            </a:r>
            <a:r>
              <a:rPr sz="2800" b="1" spc="5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28" dirty="0">
                <a:solidFill>
                  <a:srgbClr val="984807"/>
                </a:solidFill>
                <a:latin typeface="DVSIDP+Calibri Bold"/>
                <a:cs typeface="DVSIDP+Calibri Bold"/>
              </a:rPr>
              <a:t>ШКОЛЫ»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7240" y="2307656"/>
            <a:ext cx="7251144" cy="283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58"/>
              </a:lnSpc>
              <a:spcBef>
                <a:spcPts val="0"/>
              </a:spcBef>
              <a:spcAft>
                <a:spcPts val="0"/>
              </a:spcAft>
            </a:pPr>
            <a:r>
              <a:rPr sz="1850" b="1" u="sng" spc="11" dirty="0">
                <a:solidFill>
                  <a:srgbClr val="984807"/>
                </a:solidFill>
                <a:latin typeface="DVSIDP+Calibri Bold"/>
                <a:cs typeface="DVSIDP+Calibri Bold"/>
              </a:rPr>
              <a:t>Направленность</a:t>
            </a:r>
            <a:r>
              <a:rPr sz="1850" b="1" u="sng" spc="-5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spc="11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на</a:t>
            </a:r>
            <a:r>
              <a:rPr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spc="11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учет</a:t>
            </a:r>
            <a:r>
              <a:rPr lang="ru-RU" sz="1850" b="1" u="sng" spc="11" dirty="0">
                <a:solidFill>
                  <a:srgbClr val="984807"/>
                </a:solidFill>
                <a:latin typeface="DVSIDP+Calibri Bold"/>
                <a:cs typeface="DVSIDP+Calibri Bold"/>
              </a:rPr>
              <a:t> индивидуальных особенностей ребенка</a:t>
            </a:r>
            <a:endParaRPr sz="1850" b="1" u="sng" spc="11" dirty="0">
              <a:solidFill>
                <a:srgbClr val="984807"/>
              </a:solidFill>
              <a:latin typeface="DVSIDP+Calibri Bold"/>
              <a:cs typeface="DVSIDP+Calibri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7240" y="2981499"/>
            <a:ext cx="4429913" cy="1992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Программа</a:t>
            </a:r>
            <a:r>
              <a:rPr sz="1600" spc="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направлена на обеспечение</a:t>
            </a:r>
          </a:p>
          <a:p>
            <a:pPr marL="0" marR="0">
              <a:lnSpc>
                <a:spcPts val="1920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эмоционального</a:t>
            </a:r>
            <a:r>
              <a:rPr sz="1600" spc="3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благополучия</a:t>
            </a:r>
            <a:r>
              <a:rPr sz="1600" spc="1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каждого ребенка,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что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достигается</a:t>
            </a:r>
            <a:r>
              <a:rPr sz="1600" spc="1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за счет</a:t>
            </a:r>
            <a:r>
              <a:rPr sz="1600" spc="3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учета</a:t>
            </a:r>
            <a:r>
              <a:rPr sz="1600" spc="2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индивидуальных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особенностей</a:t>
            </a:r>
            <a:r>
              <a:rPr sz="1600" spc="4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детей</a:t>
            </a:r>
            <a:r>
              <a:rPr sz="1600" spc="2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0" dirty="0">
                <a:solidFill>
                  <a:srgbClr val="000000"/>
                </a:solidFill>
                <a:latin typeface="JUSCCA+Calibri"/>
                <a:cs typeface="JUSCCA+Calibri"/>
              </a:rPr>
              <a:t>как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 в вопросах организации</a:t>
            </a:r>
          </a:p>
          <a:p>
            <a:pPr marL="0" marR="0">
              <a:lnSpc>
                <a:spcPts val="1922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жизнедеятельности</a:t>
            </a:r>
            <a:r>
              <a:rPr sz="1600" spc="3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(приближение</a:t>
            </a:r>
            <a:r>
              <a:rPr sz="1600" spc="1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режима</a:t>
            </a:r>
            <a:r>
              <a:rPr sz="1600" spc="1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дня к</a:t>
            </a:r>
          </a:p>
          <a:p>
            <a:pPr marL="0" marR="0">
              <a:lnSpc>
                <a:spcPts val="1919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индивидуальным</a:t>
            </a:r>
            <a:r>
              <a:rPr sz="1600" spc="-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особенностям</a:t>
            </a:r>
            <a:r>
              <a:rPr sz="1600" spc="5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ребенка и пр.),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так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в формах и способах</a:t>
            </a:r>
            <a:r>
              <a:rPr sz="1600" spc="2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взаимодействия</a:t>
            </a:r>
            <a:r>
              <a:rPr sz="16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ребенком</a:t>
            </a:r>
            <a:r>
              <a:rPr sz="16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(проявление</a:t>
            </a:r>
            <a:r>
              <a:rPr sz="1600" spc="3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уважения к его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77240" y="4932473"/>
            <a:ext cx="4057533" cy="773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индивидуальности, чуткости</a:t>
            </a:r>
            <a:r>
              <a:rPr sz="1600" spc="2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 его</a:t>
            </a:r>
          </a:p>
          <a:p>
            <a:pPr marL="0" marR="0">
              <a:lnSpc>
                <a:spcPts val="1922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эмоциональным</a:t>
            </a:r>
            <a:r>
              <a:rPr sz="1600" spc="2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состояниям,</a:t>
            </a:r>
            <a:r>
              <a:rPr sz="1600" spc="4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поддержка</a:t>
            </a:r>
            <a:r>
              <a:rPr sz="1600" spc="2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его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чувства собственного</a:t>
            </a:r>
            <a:r>
              <a:rPr sz="1600" spc="2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достоинства</a:t>
            </a:r>
            <a:r>
              <a:rPr sz="1600" spc="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</a:t>
            </a:r>
            <a:r>
              <a:rPr sz="1600" spc="-5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пр.).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88618" y="1197202"/>
            <a:ext cx="6517038" cy="812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3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14" dirty="0">
                <a:solidFill>
                  <a:srgbClr val="984807"/>
                </a:solidFill>
                <a:latin typeface="DVSIDP+Calibri Bold"/>
                <a:cs typeface="DVSIDP+Calibri Bold"/>
              </a:rPr>
              <a:t>Отличительные</a:t>
            </a: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 особенности программы</a:t>
            </a:r>
          </a:p>
          <a:p>
            <a:pPr marL="909828" marR="0">
              <a:lnSpc>
                <a:spcPts val="2687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33" dirty="0">
                <a:solidFill>
                  <a:srgbClr val="984807"/>
                </a:solidFill>
                <a:latin typeface="DVSIDP+Calibri Bold"/>
                <a:cs typeface="DVSIDP+Calibri Bold"/>
              </a:rPr>
              <a:t>«ОТ</a:t>
            </a:r>
            <a:r>
              <a:rPr sz="2800" b="1" spc="45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10" dirty="0">
                <a:solidFill>
                  <a:srgbClr val="984807"/>
                </a:solidFill>
                <a:latin typeface="DVSIDP+Calibri Bold"/>
                <a:cs typeface="DVSIDP+Calibri Bold"/>
              </a:rPr>
              <a:t>РОЖДЕНИЯ</a:t>
            </a:r>
            <a:r>
              <a:rPr sz="2800" b="1" spc="1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55" dirty="0">
                <a:solidFill>
                  <a:srgbClr val="984807"/>
                </a:solidFill>
                <a:latin typeface="DVSIDP+Calibri Bold"/>
                <a:cs typeface="DVSIDP+Calibri Bold"/>
              </a:rPr>
              <a:t>ДО</a:t>
            </a:r>
            <a:r>
              <a:rPr sz="2800" b="1" spc="5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28" dirty="0">
                <a:solidFill>
                  <a:srgbClr val="984807"/>
                </a:solidFill>
                <a:latin typeface="DVSIDP+Calibri Bold"/>
                <a:cs typeface="DVSIDP+Calibri Bold"/>
              </a:rPr>
              <a:t>ШКОЛЫ»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7240" y="2379030"/>
            <a:ext cx="4778590" cy="578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58"/>
              </a:lnSpc>
              <a:spcBef>
                <a:spcPts val="0"/>
              </a:spcBef>
              <a:spcAft>
                <a:spcPts val="0"/>
              </a:spcAft>
            </a:pPr>
            <a:r>
              <a:rPr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Гибкость</a:t>
            </a:r>
            <a:r>
              <a:rPr sz="1850" b="1" u="sng" spc="-16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spc="13" dirty="0">
                <a:solidFill>
                  <a:srgbClr val="984807"/>
                </a:solidFill>
                <a:latin typeface="DVSIDP+Calibri Bold"/>
                <a:cs typeface="DVSIDP+Calibri Bold"/>
              </a:rPr>
              <a:t>выбора</a:t>
            </a:r>
            <a:r>
              <a:rPr sz="1850" b="1" u="sng" spc="-24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spc="10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программного</a:t>
            </a:r>
            <a:r>
              <a:rPr sz="1850" b="1" u="sng" spc="-19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содержания</a:t>
            </a:r>
            <a:r>
              <a:rPr lang="ru-RU"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 с учетом уровня развития ребенка</a:t>
            </a:r>
            <a:endParaRPr sz="1850" b="1" u="sng" dirty="0">
              <a:solidFill>
                <a:srgbClr val="984807"/>
              </a:solidFill>
              <a:latin typeface="DVSIDP+Calibri Bold"/>
              <a:cs typeface="DVSIDP+Calibri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7240" y="3128782"/>
            <a:ext cx="7934259" cy="2480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51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Благодаря новой</a:t>
            </a:r>
            <a:r>
              <a:rPr sz="1600" spc="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структуре Программы, стало проще</a:t>
            </a:r>
            <a:r>
              <a:rPr sz="1600" spc="2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учитывать индивидуальные</a:t>
            </a:r>
          </a:p>
          <a:p>
            <a:pPr marL="0" marR="0">
              <a:lnSpc>
                <a:spcPts val="1922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особенности</a:t>
            </a:r>
            <a:r>
              <a:rPr sz="1600" spc="3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развития ребенка. </a:t>
            </a:r>
            <a:r>
              <a:rPr sz="1600" spc="-25" dirty="0">
                <a:solidFill>
                  <a:srgbClr val="000000"/>
                </a:solidFill>
                <a:latin typeface="JUSCCA+Calibri"/>
                <a:cs typeface="JUSCCA+Calibri"/>
              </a:rPr>
              <a:t>Теперь</a:t>
            </a:r>
            <a:r>
              <a:rPr sz="1600" spc="5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</a:t>
            </a:r>
            <a:r>
              <a:rPr sz="1600" spc="-6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каждом тематическом</a:t>
            </a:r>
            <a:r>
              <a:rPr sz="1600" spc="3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2" dirty="0">
                <a:solidFill>
                  <a:srgbClr val="000000"/>
                </a:solidFill>
                <a:latin typeface="JUSCCA+Calibri"/>
                <a:cs typeface="JUSCCA+Calibri"/>
              </a:rPr>
              <a:t>блоке</a:t>
            </a:r>
            <a:r>
              <a:rPr sz="1600" spc="1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материал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представлен</a:t>
            </a:r>
            <a:r>
              <a:rPr sz="1600" spc="1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</a:t>
            </a:r>
            <a:r>
              <a:rPr sz="1600" spc="2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возрастным группам.</a:t>
            </a:r>
            <a:r>
              <a:rPr sz="1600" spc="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Например,</a:t>
            </a:r>
            <a:r>
              <a:rPr sz="1600" spc="1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 образовательной</a:t>
            </a:r>
            <a:r>
              <a:rPr sz="1600" spc="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области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«Социально</a:t>
            </a:r>
            <a:r>
              <a:rPr sz="1600" dirty="0">
                <a:solidFill>
                  <a:srgbClr val="000000"/>
                </a:solidFill>
                <a:latin typeface="VLDMLM+Calibri"/>
                <a:cs typeface="VLDMLM+Calibri"/>
              </a:rPr>
              <a:t>-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коммуникативное</a:t>
            </a:r>
            <a:r>
              <a:rPr sz="1600" spc="4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развитие» выделен</a:t>
            </a:r>
            <a:r>
              <a:rPr sz="1600" spc="-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тематический</a:t>
            </a:r>
            <a:r>
              <a:rPr sz="16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0" dirty="0">
                <a:solidFill>
                  <a:srgbClr val="000000"/>
                </a:solidFill>
                <a:latin typeface="JUSCCA+Calibri"/>
                <a:cs typeface="JUSCCA+Calibri"/>
              </a:rPr>
              <a:t>блок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 «Социализация,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развитие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общения,</a:t>
            </a:r>
            <a:r>
              <a:rPr sz="1600" spc="1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нравственное воспитание»,</a:t>
            </a:r>
            <a:r>
              <a:rPr sz="1600" spc="3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 котором</a:t>
            </a:r>
            <a:r>
              <a:rPr sz="1600" spc="2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3" dirty="0">
                <a:solidFill>
                  <a:srgbClr val="000000"/>
                </a:solidFill>
                <a:latin typeface="JUSCCA+Calibri"/>
                <a:cs typeface="JUSCCA+Calibri"/>
              </a:rPr>
              <a:t>содержание</a:t>
            </a:r>
            <a:r>
              <a:rPr sz="1600" spc="3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психолого</a:t>
            </a:r>
            <a:r>
              <a:rPr sz="1600" dirty="0">
                <a:solidFill>
                  <a:srgbClr val="000000"/>
                </a:solidFill>
                <a:latin typeface="VLDMLM+Calibri"/>
                <a:cs typeface="VLDMLM+Calibri"/>
              </a:rPr>
              <a:t>-</a:t>
            </a:r>
          </a:p>
          <a:p>
            <a:pPr marL="0" marR="0">
              <a:lnSpc>
                <a:spcPts val="1920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педагогической</a:t>
            </a:r>
            <a:r>
              <a:rPr sz="1600" spc="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работы представлено по</a:t>
            </a:r>
            <a:r>
              <a:rPr sz="1600" spc="1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возрастным группам.</a:t>
            </a:r>
            <a:r>
              <a:rPr sz="1600" spc="1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Это дает</a:t>
            </a:r>
            <a:r>
              <a:rPr sz="1600" spc="1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возможность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видеть временную</a:t>
            </a:r>
            <a:r>
              <a:rPr sz="1600" spc="2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перспективу</a:t>
            </a:r>
            <a:r>
              <a:rPr sz="1600" spc="3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развития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нравственных</a:t>
            </a:r>
            <a:r>
              <a:rPr sz="1600" spc="-2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качеств</a:t>
            </a:r>
            <a:r>
              <a:rPr sz="1600" spc="1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дошкольника, что</a:t>
            </a:r>
          </a:p>
          <a:p>
            <a:pPr marL="0" marR="0">
              <a:lnSpc>
                <a:spcPts val="1922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позволяет</a:t>
            </a:r>
            <a:r>
              <a:rPr sz="1600" spc="4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педагогу</a:t>
            </a:r>
            <a:r>
              <a:rPr sz="1600" spc="2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более</a:t>
            </a:r>
            <a:r>
              <a:rPr sz="1600" spc="3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полно</a:t>
            </a:r>
            <a:r>
              <a:rPr sz="1600" spc="1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учитывать в своей</a:t>
            </a:r>
            <a:r>
              <a:rPr sz="1600" spc="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работе индивидуальные особенности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детей</a:t>
            </a:r>
            <a:r>
              <a:rPr sz="1600" spc="1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ставить задачи, опираясь</a:t>
            </a:r>
            <a:r>
              <a:rPr sz="1600" spc="1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не столько</a:t>
            </a:r>
            <a:r>
              <a:rPr sz="1600" spc="1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на возрастные рекомендации,</a:t>
            </a:r>
            <a:r>
              <a:rPr sz="1600" spc="2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2" dirty="0">
                <a:solidFill>
                  <a:srgbClr val="000000"/>
                </a:solidFill>
                <a:latin typeface="JUSCCA+Calibri"/>
                <a:cs typeface="JUSCCA+Calibri"/>
              </a:rPr>
              <a:t>сколько</a:t>
            </a:r>
            <a:r>
              <a:rPr sz="1600" spc="1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на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индивидуальный</a:t>
            </a:r>
            <a:r>
              <a:rPr sz="1600" spc="-2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уровень</a:t>
            </a:r>
            <a:r>
              <a:rPr sz="1600" spc="1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развития ребенка.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88618" y="1197202"/>
            <a:ext cx="6517038" cy="812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3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14" dirty="0">
                <a:solidFill>
                  <a:srgbClr val="984807"/>
                </a:solidFill>
                <a:latin typeface="DVSIDP+Calibri Bold"/>
                <a:cs typeface="DVSIDP+Calibri Bold"/>
              </a:rPr>
              <a:t>Отличительные</a:t>
            </a: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 особенности программы</a:t>
            </a:r>
          </a:p>
          <a:p>
            <a:pPr marL="909828" marR="0">
              <a:lnSpc>
                <a:spcPts val="2687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33" dirty="0">
                <a:solidFill>
                  <a:srgbClr val="984807"/>
                </a:solidFill>
                <a:latin typeface="DVSIDP+Calibri Bold"/>
                <a:cs typeface="DVSIDP+Calibri Bold"/>
              </a:rPr>
              <a:t>«ОТ</a:t>
            </a:r>
            <a:r>
              <a:rPr sz="2800" b="1" spc="45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10" dirty="0">
                <a:solidFill>
                  <a:srgbClr val="984807"/>
                </a:solidFill>
                <a:latin typeface="DVSIDP+Calibri Bold"/>
                <a:cs typeface="DVSIDP+Calibri Bold"/>
              </a:rPr>
              <a:t>РОЖДЕНИЯ</a:t>
            </a:r>
            <a:r>
              <a:rPr sz="2800" b="1" spc="1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55" dirty="0">
                <a:solidFill>
                  <a:srgbClr val="984807"/>
                </a:solidFill>
                <a:latin typeface="DVSIDP+Calibri Bold"/>
                <a:cs typeface="DVSIDP+Calibri Bold"/>
              </a:rPr>
              <a:t>ДО</a:t>
            </a:r>
            <a:r>
              <a:rPr sz="2800" b="1" spc="5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28" dirty="0">
                <a:solidFill>
                  <a:srgbClr val="984807"/>
                </a:solidFill>
                <a:latin typeface="DVSIDP+Calibri Bold"/>
                <a:cs typeface="DVSIDP+Calibri Bold"/>
              </a:rPr>
              <a:t>ШКОЛЫ»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8416" y="2244512"/>
            <a:ext cx="7467168" cy="578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58"/>
              </a:lnSpc>
              <a:spcBef>
                <a:spcPts val="0"/>
              </a:spcBef>
              <a:spcAft>
                <a:spcPts val="0"/>
              </a:spcAft>
            </a:pPr>
            <a:r>
              <a:rPr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Простота</a:t>
            </a:r>
            <a:r>
              <a:rPr sz="1850" b="1" u="sng" spc="-1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введения </a:t>
            </a:r>
            <a:r>
              <a:rPr sz="1850" b="1" u="sng" spc="10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вариативной</a:t>
            </a:r>
            <a:r>
              <a:rPr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spc="10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части</a:t>
            </a:r>
            <a:r>
              <a:rPr lang="ru-RU" sz="1850" b="1" u="sng" spc="10" dirty="0">
                <a:solidFill>
                  <a:srgbClr val="984807"/>
                </a:solidFill>
                <a:latin typeface="DVSIDP+Calibri Bold"/>
                <a:cs typeface="DVSIDP+Calibri Bold"/>
              </a:rPr>
              <a:t>, формируемой участниками образовательного процесса</a:t>
            </a:r>
            <a:endParaRPr sz="1850" b="1" u="sng" spc="10" dirty="0">
              <a:solidFill>
                <a:srgbClr val="984807"/>
              </a:solidFill>
              <a:latin typeface="DVSIDP+Calibri Bold"/>
              <a:cs typeface="DVSIDP+Calibri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7240" y="3057699"/>
            <a:ext cx="7962165" cy="22365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Изложение</a:t>
            </a:r>
            <a:r>
              <a:rPr sz="1600" spc="3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1" dirty="0">
                <a:solidFill>
                  <a:srgbClr val="000000"/>
                </a:solidFill>
                <a:latin typeface="JUSCCA+Calibri"/>
                <a:cs typeface="JUSCCA+Calibri"/>
              </a:rPr>
              <a:t>содержания</a:t>
            </a:r>
            <a:r>
              <a:rPr sz="1600" spc="3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Программы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по</a:t>
            </a:r>
            <a:r>
              <a:rPr sz="1600" spc="2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тематическим</a:t>
            </a:r>
            <a:r>
              <a:rPr sz="16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блокам позволяет</a:t>
            </a:r>
            <a:r>
              <a:rPr sz="1600" spc="4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при</a:t>
            </a:r>
            <a:r>
              <a:rPr sz="16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написании</a:t>
            </a:r>
          </a:p>
          <a:p>
            <a:pPr marL="0" marR="0">
              <a:lnSpc>
                <a:spcPts val="1920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ООП</a:t>
            </a:r>
            <a:r>
              <a:rPr sz="1600" spc="3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легко формировать</a:t>
            </a:r>
            <a:r>
              <a:rPr sz="16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вариативную</a:t>
            </a:r>
            <a:r>
              <a:rPr sz="1600" spc="-2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часть (часть,</a:t>
            </a:r>
            <a:r>
              <a:rPr sz="1600" spc="1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формируемую</a:t>
            </a:r>
            <a:r>
              <a:rPr sz="1600" spc="3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участниками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образовательного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процесса)ꢀ—ꢀучитывать</a:t>
            </a:r>
            <a:r>
              <a:rPr sz="1600" spc="4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видовое разнообразие образовательной</a:t>
            </a:r>
          </a:p>
          <a:p>
            <a:pPr marL="0" marR="0">
              <a:lnSpc>
                <a:spcPts val="1922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организации,</a:t>
            </a:r>
            <a:r>
              <a:rPr sz="1600" spc="-1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приоритетные</a:t>
            </a:r>
            <a:r>
              <a:rPr sz="1600" spc="3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направления, вводить региональный компонент</a:t>
            </a:r>
            <a:r>
              <a:rPr sz="1600" spc="5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пр. В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частности,</a:t>
            </a:r>
            <a:r>
              <a:rPr sz="1600" spc="2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образовательная организация </a:t>
            </a:r>
            <a:r>
              <a:rPr sz="1600" spc="-12" dirty="0">
                <a:solidFill>
                  <a:srgbClr val="000000"/>
                </a:solidFill>
                <a:latin typeface="JUSCCA+Calibri"/>
                <a:cs typeface="JUSCCA+Calibri"/>
              </a:rPr>
              <a:t>может</a:t>
            </a:r>
            <a:r>
              <a:rPr sz="1600" spc="4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заменить </a:t>
            </a:r>
            <a:r>
              <a:rPr sz="1600" spc="-18" dirty="0">
                <a:solidFill>
                  <a:srgbClr val="000000"/>
                </a:solidFill>
                <a:latin typeface="JUSCCA+Calibri"/>
                <a:cs typeface="JUSCCA+Calibri"/>
              </a:rPr>
              <a:t>один</a:t>
            </a:r>
            <a:r>
              <a:rPr sz="1600" spc="2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или несколько</a:t>
            </a:r>
          </a:p>
          <a:p>
            <a:pPr marL="0" marR="0">
              <a:lnSpc>
                <a:spcPts val="1919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смысловых блоков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на парциальные и авторские программы</a:t>
            </a:r>
            <a:r>
              <a:rPr sz="16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либо переписать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spc="-11" dirty="0">
                <a:solidFill>
                  <a:srgbClr val="000000"/>
                </a:solidFill>
                <a:latin typeface="JUSCCA+Calibri"/>
                <a:cs typeface="JUSCCA+Calibri"/>
              </a:rPr>
              <a:t>содержание</a:t>
            </a:r>
            <a:r>
              <a:rPr sz="1600" spc="3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этих разделов самостоятельно.</a:t>
            </a:r>
            <a:r>
              <a:rPr sz="1600" spc="5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Единственное</a:t>
            </a:r>
            <a:r>
              <a:rPr sz="1600" spc="2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требованиеꢀ—ꢀвариативная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часть должна соответствовать</a:t>
            </a:r>
            <a:r>
              <a:rPr sz="1600" spc="2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7" dirty="0">
                <a:solidFill>
                  <a:srgbClr val="000000"/>
                </a:solidFill>
                <a:latin typeface="JUSCCA+Calibri"/>
                <a:cs typeface="JUSCCA+Calibri"/>
              </a:rPr>
              <a:t>ФГОС</a:t>
            </a:r>
            <a:r>
              <a:rPr sz="1600" spc="1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не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противоречить</a:t>
            </a:r>
            <a:r>
              <a:rPr sz="1600" spc="2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целям</a:t>
            </a:r>
            <a:r>
              <a:rPr sz="1600" spc="3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задачам программы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«От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рождения</a:t>
            </a:r>
            <a:r>
              <a:rPr sz="1600" spc="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до</a:t>
            </a:r>
            <a:r>
              <a:rPr sz="1600" spc="2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2" dirty="0">
                <a:solidFill>
                  <a:srgbClr val="000000"/>
                </a:solidFill>
                <a:latin typeface="JUSCCA+Calibri"/>
                <a:cs typeface="JUSCCA+Calibri"/>
              </a:rPr>
              <a:t>школы».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88618" y="1197202"/>
            <a:ext cx="6517038" cy="8129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413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14" dirty="0">
                <a:solidFill>
                  <a:srgbClr val="984807"/>
                </a:solidFill>
                <a:latin typeface="DVSIDP+Calibri Bold"/>
                <a:cs typeface="DVSIDP+Calibri Bold"/>
              </a:rPr>
              <a:t>Отличительные</a:t>
            </a:r>
            <a:r>
              <a:rPr sz="2800" b="1" dirty="0">
                <a:solidFill>
                  <a:srgbClr val="984807"/>
                </a:solidFill>
                <a:latin typeface="DVSIDP+Calibri Bold"/>
                <a:cs typeface="DVSIDP+Calibri Bold"/>
              </a:rPr>
              <a:t> особенности программы</a:t>
            </a:r>
          </a:p>
          <a:p>
            <a:pPr marL="909828" marR="0">
              <a:lnSpc>
                <a:spcPts val="2687"/>
              </a:lnSpc>
              <a:spcBef>
                <a:spcPts val="0"/>
              </a:spcBef>
              <a:spcAft>
                <a:spcPts val="0"/>
              </a:spcAft>
            </a:pPr>
            <a:r>
              <a:rPr sz="2800" b="1" spc="-33" dirty="0">
                <a:solidFill>
                  <a:srgbClr val="984807"/>
                </a:solidFill>
                <a:latin typeface="DVSIDP+Calibri Bold"/>
                <a:cs typeface="DVSIDP+Calibri Bold"/>
              </a:rPr>
              <a:t>«ОТ</a:t>
            </a:r>
            <a:r>
              <a:rPr sz="2800" b="1" spc="45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10" dirty="0">
                <a:solidFill>
                  <a:srgbClr val="984807"/>
                </a:solidFill>
                <a:latin typeface="DVSIDP+Calibri Bold"/>
                <a:cs typeface="DVSIDP+Calibri Bold"/>
              </a:rPr>
              <a:t>РОЖДЕНИЯ</a:t>
            </a:r>
            <a:r>
              <a:rPr sz="2800" b="1" spc="1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55" dirty="0">
                <a:solidFill>
                  <a:srgbClr val="984807"/>
                </a:solidFill>
                <a:latin typeface="DVSIDP+Calibri Bold"/>
                <a:cs typeface="DVSIDP+Calibri Bold"/>
              </a:rPr>
              <a:t>ДО</a:t>
            </a:r>
            <a:r>
              <a:rPr sz="2800" b="1" spc="5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2800" b="1" spc="-28" dirty="0">
                <a:solidFill>
                  <a:srgbClr val="984807"/>
                </a:solidFill>
                <a:latin typeface="DVSIDP+Calibri Bold"/>
                <a:cs typeface="DVSIDP+Calibri Bold"/>
              </a:rPr>
              <a:t>ШКОЛЫ»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7240" y="2307656"/>
            <a:ext cx="3557043" cy="283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58"/>
              </a:lnSpc>
              <a:spcBef>
                <a:spcPts val="0"/>
              </a:spcBef>
              <a:spcAft>
                <a:spcPts val="0"/>
              </a:spcAft>
            </a:pPr>
            <a:r>
              <a:rPr sz="1850" b="1" u="sng" spc="12" dirty="0">
                <a:solidFill>
                  <a:srgbClr val="984807"/>
                </a:solidFill>
                <a:latin typeface="DVSIDP+Calibri Bold"/>
                <a:cs typeface="DVSIDP+Calibri Bold"/>
              </a:rPr>
              <a:t>Охват</a:t>
            </a:r>
            <a:r>
              <a:rPr sz="1850" b="1" u="sng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spc="10" dirty="0">
                <a:solidFill>
                  <a:srgbClr val="984807"/>
                </a:solidFill>
                <a:latin typeface="DVSIDP+Calibri Bold"/>
                <a:cs typeface="DVSIDP+Calibri Bold"/>
              </a:rPr>
              <a:t>всех</a:t>
            </a:r>
            <a:r>
              <a:rPr sz="1850" b="1" u="sng" spc="-18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spc="13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возрастных</a:t>
            </a:r>
            <a:r>
              <a:rPr sz="1850" b="1" u="sng" spc="-31" dirty="0">
                <a:solidFill>
                  <a:srgbClr val="984807"/>
                </a:solidFill>
                <a:latin typeface="DVSIDP+Calibri Bold"/>
                <a:cs typeface="DVSIDP+Calibri Bold"/>
              </a:rPr>
              <a:t> </a:t>
            </a:r>
            <a:r>
              <a:rPr sz="1850" b="1" u="sng" dirty="0" err="1">
                <a:solidFill>
                  <a:srgbClr val="984807"/>
                </a:solidFill>
                <a:latin typeface="DVSIDP+Calibri Bold"/>
                <a:cs typeface="DVSIDP+Calibri Bold"/>
              </a:rPr>
              <a:t>периодов</a:t>
            </a:r>
            <a:endParaRPr sz="1850" b="1" u="sng" dirty="0">
              <a:solidFill>
                <a:srgbClr val="984807"/>
              </a:solidFill>
              <a:latin typeface="DVSIDP+Calibri Bold"/>
              <a:cs typeface="DVSIDP+Calibri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7240" y="3057699"/>
            <a:ext cx="7918850" cy="2285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48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 преимуществам</a:t>
            </a:r>
            <a:r>
              <a:rPr sz="1600" spc="3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программы</a:t>
            </a:r>
            <a:r>
              <a:rPr sz="16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«От</a:t>
            </a:r>
            <a:r>
              <a:rPr sz="1600" spc="1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рождения</a:t>
            </a:r>
            <a:r>
              <a:rPr sz="16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5" dirty="0">
                <a:solidFill>
                  <a:srgbClr val="000000"/>
                </a:solidFill>
                <a:latin typeface="JUSCCA+Calibri"/>
                <a:cs typeface="JUSCCA+Calibri"/>
              </a:rPr>
              <a:t>до</a:t>
            </a:r>
            <a:r>
              <a:rPr sz="1600" spc="2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школы», безусловно,</a:t>
            </a:r>
            <a:r>
              <a:rPr sz="1600" spc="4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2" dirty="0">
                <a:solidFill>
                  <a:srgbClr val="000000"/>
                </a:solidFill>
                <a:latin typeface="JUSCCA+Calibri"/>
                <a:cs typeface="JUSCCA+Calibri"/>
              </a:rPr>
              <a:t>следует</a:t>
            </a:r>
            <a:r>
              <a:rPr sz="1600" spc="3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отнести</a:t>
            </a:r>
            <a:r>
              <a:rPr sz="1600" spc="2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то,</a:t>
            </a:r>
          </a:p>
          <a:p>
            <a:pPr marL="0" marR="0">
              <a:lnSpc>
                <a:spcPts val="1920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что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она</a:t>
            </a:r>
            <a:r>
              <a:rPr sz="1600" spc="1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охватывает все возрастные периоды</a:t>
            </a:r>
            <a:r>
              <a:rPr sz="1600" spc="3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физического</a:t>
            </a:r>
            <a:r>
              <a:rPr sz="1600" spc="3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психического</a:t>
            </a:r>
            <a:r>
              <a:rPr sz="1600" spc="2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развития</a:t>
            </a:r>
            <a:r>
              <a:rPr sz="1600" spc="-1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0" dirty="0">
                <a:solidFill>
                  <a:srgbClr val="000000"/>
                </a:solidFill>
                <a:latin typeface="JUSCCA+Calibri"/>
                <a:cs typeface="JUSCCA+Calibri"/>
              </a:rPr>
              <a:t>детей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spc="-13" dirty="0">
                <a:solidFill>
                  <a:srgbClr val="000000"/>
                </a:solidFill>
                <a:latin typeface="JUSCCA+Calibri"/>
                <a:cs typeface="JUSCCA+Calibri"/>
              </a:rPr>
              <a:t>от</a:t>
            </a:r>
            <a:r>
              <a:rPr sz="1600" spc="2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рождения</a:t>
            </a:r>
            <a:r>
              <a:rPr sz="1600" spc="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до</a:t>
            </a:r>
            <a:r>
              <a:rPr sz="1600" spc="2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школы.</a:t>
            </a:r>
          </a:p>
          <a:p>
            <a:pPr marL="0" marR="0">
              <a:lnSpc>
                <a:spcPts val="1948"/>
              </a:lnSpc>
              <a:spcBef>
                <a:spcPts val="357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При этом,</a:t>
            </a:r>
            <a:r>
              <a:rPr sz="1600" spc="2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 силу возрастной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специфики</a:t>
            </a:r>
            <a:r>
              <a:rPr sz="1600" spc="2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 особенностей</a:t>
            </a:r>
            <a:r>
              <a:rPr sz="1600" spc="4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развития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малышей 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от</a:t>
            </a:r>
            <a:r>
              <a:rPr sz="1600" spc="4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рождения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spc="-15" dirty="0">
                <a:solidFill>
                  <a:srgbClr val="000000"/>
                </a:solidFill>
                <a:latin typeface="JUSCCA+Calibri"/>
                <a:cs typeface="JUSCCA+Calibri"/>
              </a:rPr>
              <a:t>до</a:t>
            </a:r>
            <a:r>
              <a:rPr sz="1600" spc="2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2 </a:t>
            </a:r>
            <a:r>
              <a:rPr sz="1600" spc="-26" dirty="0">
                <a:solidFill>
                  <a:srgbClr val="000000"/>
                </a:solidFill>
                <a:latin typeface="JUSCCA+Calibri"/>
                <a:cs typeface="JUSCCA+Calibri"/>
              </a:rPr>
              <a:t>лет,</a:t>
            </a:r>
            <a:r>
              <a:rPr sz="1600" spc="4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разделы для младенческой</a:t>
            </a:r>
            <a:r>
              <a:rPr sz="1600" spc="2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группы</a:t>
            </a:r>
            <a:r>
              <a:rPr sz="1600" spc="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и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первой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группы</a:t>
            </a:r>
            <a:r>
              <a:rPr sz="1600" spc="2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раннего возраста</a:t>
            </a:r>
          </a:p>
          <a:p>
            <a:pPr marL="0" marR="0">
              <a:lnSpc>
                <a:spcPts val="192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структурно</a:t>
            </a:r>
            <a:r>
              <a:rPr sz="1600" spc="12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отличаются</a:t>
            </a:r>
            <a:r>
              <a:rPr sz="16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от</a:t>
            </a:r>
            <a:r>
              <a:rPr sz="1600" spc="2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разделов для возрастных групп</a:t>
            </a:r>
            <a:r>
              <a:rPr sz="1600" spc="2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5" dirty="0">
                <a:solidFill>
                  <a:srgbClr val="000000"/>
                </a:solidFill>
                <a:latin typeface="JUSCCA+Calibri"/>
                <a:cs typeface="JUSCCA+Calibri"/>
              </a:rPr>
              <a:t>от</a:t>
            </a:r>
            <a:r>
              <a:rPr sz="1600" spc="2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2 </a:t>
            </a:r>
            <a:r>
              <a:rPr sz="1600" spc="-17" dirty="0">
                <a:solidFill>
                  <a:srgbClr val="000000"/>
                </a:solidFill>
                <a:latin typeface="JUSCCA+Calibri"/>
                <a:cs typeface="JUSCCA+Calibri"/>
              </a:rPr>
              <a:t>до</a:t>
            </a:r>
            <a:r>
              <a:rPr sz="1600" spc="2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7 </a:t>
            </a:r>
            <a:r>
              <a:rPr sz="1600" spc="-28" dirty="0">
                <a:solidFill>
                  <a:srgbClr val="000000"/>
                </a:solidFill>
                <a:latin typeface="JUSCCA+Calibri"/>
                <a:cs typeface="JUSCCA+Calibri"/>
              </a:rPr>
              <a:t>лет.</a:t>
            </a:r>
            <a:r>
              <a:rPr sz="1600" spc="4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Это различие</a:t>
            </a:r>
          </a:p>
          <a:p>
            <a:pPr marL="0" marR="0">
              <a:lnSpc>
                <a:spcPts val="1920"/>
              </a:lnSpc>
              <a:spcBef>
                <a:spcPts val="5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обусловлено</a:t>
            </a:r>
            <a:r>
              <a:rPr sz="1600" spc="3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трудностью</a:t>
            </a:r>
            <a:r>
              <a:rPr sz="1600" spc="25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разделения процессов</a:t>
            </a:r>
            <a:r>
              <a:rPr sz="1600" spc="4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ухода,</a:t>
            </a:r>
            <a:r>
              <a:rPr sz="1600" spc="19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воспитания и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обучения</a:t>
            </a:r>
            <a:r>
              <a:rPr sz="1600" spc="2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для</a:t>
            </a:r>
            <a:r>
              <a:rPr sz="16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детей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этой</a:t>
            </a:r>
            <a:r>
              <a:rPr sz="1600" spc="1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возрастной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категории.</a:t>
            </a:r>
            <a:r>
              <a:rPr sz="1600" spc="-18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Весь</a:t>
            </a:r>
            <a:r>
              <a:rPr sz="1600" spc="26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программный</a:t>
            </a:r>
            <a:r>
              <a:rPr sz="1600" spc="1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материал по</a:t>
            </a:r>
            <a:r>
              <a:rPr sz="1600" spc="23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возрасту </a:t>
            </a:r>
            <a:r>
              <a:rPr sz="1600" spc="-14" dirty="0">
                <a:solidFill>
                  <a:srgbClr val="000000"/>
                </a:solidFill>
                <a:latin typeface="JUSCCA+Calibri"/>
                <a:cs typeface="JUSCCA+Calibri"/>
              </a:rPr>
              <a:t>от</a:t>
            </a:r>
            <a:r>
              <a:rPr sz="1600" spc="2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рождения</a:t>
            </a:r>
            <a:r>
              <a:rPr sz="1600" spc="14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5" dirty="0">
                <a:solidFill>
                  <a:srgbClr val="000000"/>
                </a:solidFill>
                <a:latin typeface="JUSCCA+Calibri"/>
                <a:cs typeface="JUSCCA+Calibri"/>
              </a:rPr>
              <a:t>до</a:t>
            </a:r>
            <a:r>
              <a:rPr sz="1600" spc="11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2</a:t>
            </a:r>
          </a:p>
          <a:p>
            <a:pPr marL="0" marR="0">
              <a:lnSpc>
                <a:spcPts val="1919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лет</a:t>
            </a:r>
            <a:r>
              <a:rPr sz="1600" spc="20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dirty="0">
                <a:solidFill>
                  <a:srgbClr val="000000"/>
                </a:solidFill>
                <a:latin typeface="JUSCCA+Calibri"/>
                <a:cs typeface="JUSCCA+Calibri"/>
              </a:rPr>
              <a:t>выделен в </a:t>
            </a:r>
            <a:r>
              <a:rPr sz="1600" spc="-15" dirty="0">
                <a:solidFill>
                  <a:srgbClr val="000000"/>
                </a:solidFill>
                <a:latin typeface="JUSCCA+Calibri"/>
                <a:cs typeface="JUSCCA+Calibri"/>
              </a:rPr>
              <a:t>отдельный</a:t>
            </a:r>
            <a:r>
              <a:rPr sz="1600" spc="17" dirty="0">
                <a:solidFill>
                  <a:srgbClr val="000000"/>
                </a:solidFill>
                <a:latin typeface="JUSCCA+Calibri"/>
                <a:cs typeface="JUSCCA+Calibri"/>
              </a:rPr>
              <a:t> </a:t>
            </a:r>
            <a:r>
              <a:rPr sz="1600" spc="-17" dirty="0">
                <a:solidFill>
                  <a:srgbClr val="000000"/>
                </a:solidFill>
                <a:latin typeface="JUSCCA+Calibri"/>
                <a:cs typeface="JUSCCA+Calibri"/>
              </a:rPr>
              <a:t>раздел</a:t>
            </a:r>
            <a:r>
              <a:rPr sz="1600" dirty="0">
                <a:solidFill>
                  <a:srgbClr val="000000"/>
                </a:solidFill>
                <a:latin typeface="VLDMLM+Calibri"/>
                <a:cs typeface="VLDMLM+Calibri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1048</Words>
  <Application>Microsoft Office PowerPoint</Application>
  <PresentationFormat>Экран (4:3)</PresentationFormat>
  <Paragraphs>133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DVSIDP+Calibri Bold</vt:lpstr>
      <vt:lpstr>Times New Roman</vt:lpstr>
      <vt:lpstr>PBRSFE+Calibri Bold</vt:lpstr>
      <vt:lpstr>JUSCCA+Calibri</vt:lpstr>
      <vt:lpstr>VLDMLM+Calibri</vt:lpstr>
      <vt:lpstr>Calibri</vt:lpstr>
      <vt:lpstr>UTSESW+Arial</vt:lpstr>
      <vt:lpstr>Theme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Ксения Афанасьева</cp:lastModifiedBy>
  <cp:revision>2</cp:revision>
  <dcterms:modified xsi:type="dcterms:W3CDTF">2024-02-20T16:08:13Z</dcterms:modified>
</cp:coreProperties>
</file>